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70" r:id="rId7"/>
    <p:sldId id="272" r:id="rId8"/>
    <p:sldId id="274" r:id="rId9"/>
    <p:sldId id="273" r:id="rId10"/>
    <p:sldId id="271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404040"/>
    <a:srgbClr val="EB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820" autoAdjust="0"/>
  </p:normalViewPr>
  <p:slideViewPr>
    <p:cSldViewPr snapToGrid="0" snapToObjects="1"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MPS-Background-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14412"/>
            <a:ext cx="7772400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282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DMPS logo 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395" y="5440791"/>
            <a:ext cx="1106479" cy="4647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75071" y="6106830"/>
            <a:ext cx="1716827" cy="44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23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457200" y="2198689"/>
            <a:ext cx="8229600" cy="394493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7200" y="1473204"/>
            <a:ext cx="8229600" cy="5556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5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0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4525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15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nsition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08340"/>
            <a:ext cx="7772400" cy="633412"/>
          </a:xfrm>
        </p:spPr>
        <p:txBody>
          <a:bodyPr anchor="b"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980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/>
                <a:cs typeface="Gill Sans MT"/>
              </a:defRPr>
            </a:lvl1pPr>
            <a:lvl2pPr>
              <a:defRPr>
                <a:latin typeface="Gill Sans MT"/>
                <a:cs typeface="Gill Sans MT"/>
              </a:defRPr>
            </a:lvl2pPr>
            <a:lvl3pPr>
              <a:defRPr>
                <a:latin typeface="Gill Sans MT"/>
                <a:cs typeface="Gill Sans MT"/>
              </a:defRPr>
            </a:lvl3pPr>
            <a:lvl4pPr>
              <a:defRPr>
                <a:latin typeface="Gill Sans MT"/>
                <a:cs typeface="Gill Sans MT"/>
              </a:defRPr>
            </a:lvl4pPr>
            <a:lvl5pP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1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ill Sans MT"/>
                <a:cs typeface="Gill Sans MT"/>
              </a:defRPr>
            </a:lvl1pPr>
            <a:lvl2pPr>
              <a:defRPr sz="2400">
                <a:latin typeface="Gill Sans MT"/>
                <a:cs typeface="Gill Sans MT"/>
              </a:defRPr>
            </a:lvl2pPr>
            <a:lvl3pPr>
              <a:defRPr sz="2000">
                <a:latin typeface="Gill Sans MT"/>
                <a:cs typeface="Gill Sans MT"/>
              </a:defRPr>
            </a:lvl3pPr>
            <a:lvl4pPr>
              <a:defRPr sz="1800">
                <a:latin typeface="Gill Sans MT"/>
                <a:cs typeface="Gill Sans MT"/>
              </a:defRPr>
            </a:lvl4pPr>
            <a:lvl5pPr>
              <a:defRPr sz="1800">
                <a:latin typeface="Gill Sans MT"/>
                <a:cs typeface="Gill Sans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Gill Sans MT"/>
                <a:cs typeface="Gill Sans MT"/>
              </a:defRPr>
            </a:lvl1pPr>
            <a:lvl2pPr>
              <a:defRPr sz="2400">
                <a:latin typeface="Gill Sans MT"/>
                <a:cs typeface="Gill Sans MT"/>
              </a:defRPr>
            </a:lvl2pPr>
            <a:lvl3pPr>
              <a:defRPr sz="2000">
                <a:latin typeface="Gill Sans MT"/>
                <a:cs typeface="Gill Sans MT"/>
              </a:defRPr>
            </a:lvl3pPr>
            <a:lvl4pPr>
              <a:defRPr sz="1800">
                <a:latin typeface="Gill Sans MT"/>
                <a:cs typeface="Gill Sans MT"/>
              </a:defRPr>
            </a:lvl4pPr>
            <a:lvl5pPr>
              <a:defRPr sz="1800">
                <a:latin typeface="Gill Sans MT"/>
                <a:cs typeface="Gill Sans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3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17638"/>
            <a:ext cx="3286125" cy="23209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3841749"/>
            <a:ext cx="3286125" cy="235743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698875" y="1417638"/>
            <a:ext cx="4987926" cy="47815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3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-1" y="1417638"/>
            <a:ext cx="3286125" cy="47815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3698875" y="1417638"/>
            <a:ext cx="4987926" cy="4781548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  <a:lvl2pPr>
              <a:defRPr>
                <a:latin typeface="Gill Sans MT"/>
                <a:cs typeface="Gill Sans MT"/>
              </a:defRPr>
            </a:lvl2pPr>
            <a:lvl3pPr>
              <a:defRPr>
                <a:latin typeface="Gill Sans MT"/>
                <a:cs typeface="Gill Sans MT"/>
              </a:defRPr>
            </a:lvl3pPr>
            <a:lvl4pPr>
              <a:defRPr>
                <a:latin typeface="Gill Sans MT"/>
                <a:cs typeface="Gill Sans MT"/>
              </a:defRPr>
            </a:lvl4pPr>
            <a:lvl5pP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2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417638"/>
            <a:ext cx="4492625" cy="251936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95812" y="1417638"/>
            <a:ext cx="4548188" cy="251936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4143376"/>
            <a:ext cx="8229600" cy="1595438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  <a:lvl2pPr>
              <a:defRPr>
                <a:latin typeface="Gill Sans MT"/>
                <a:cs typeface="Gill Sans MT"/>
              </a:defRPr>
            </a:lvl2pPr>
            <a:lvl3pPr>
              <a:defRPr>
                <a:latin typeface="Gill Sans MT"/>
                <a:cs typeface="Gill Sans MT"/>
              </a:defRPr>
            </a:lvl3pPr>
            <a:lvl4pPr>
              <a:defRPr>
                <a:latin typeface="Gill Sans MT"/>
                <a:cs typeface="Gill Sans MT"/>
              </a:defRPr>
            </a:lvl4pPr>
            <a:lvl5pP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69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199" y="1417638"/>
            <a:ext cx="2614613" cy="20351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182937" y="1417638"/>
            <a:ext cx="2746375" cy="203517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40438" y="1417638"/>
            <a:ext cx="2646362" cy="203517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3611563"/>
            <a:ext cx="8229600" cy="2547937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  <a:lvl2pPr>
              <a:defRPr>
                <a:latin typeface="Gill Sans MT"/>
                <a:cs typeface="Gill Sans MT"/>
              </a:defRPr>
            </a:lvl2pPr>
            <a:lvl3pPr>
              <a:defRPr>
                <a:latin typeface="Gill Sans MT"/>
                <a:cs typeface="Gill Sans MT"/>
              </a:defRPr>
            </a:lvl3pPr>
            <a:lvl4pPr>
              <a:defRPr>
                <a:latin typeface="Gill Sans MT"/>
                <a:cs typeface="Gill Sans MT"/>
              </a:defRPr>
            </a:lvl4pPr>
            <a:lvl5pPr>
              <a:defRPr>
                <a:latin typeface="Gill Sans MT"/>
                <a:cs typeface="Gill Sans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24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417638"/>
            <a:ext cx="8229600" cy="47656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563688"/>
            <a:ext cx="4027488" cy="456406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643438" y="1563688"/>
            <a:ext cx="4043361" cy="45640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0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MPS-Background-2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02374"/>
            <a:ext cx="9144000" cy="5556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DMPS logo .jp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771" y="6390010"/>
            <a:ext cx="765166" cy="321370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53461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7" r:id="rId5"/>
    <p:sldLayoutId id="2147483658" r:id="rId6"/>
    <p:sldLayoutId id="2147483656" r:id="rId7"/>
    <p:sldLayoutId id="2147483659" r:id="rId8"/>
    <p:sldLayoutId id="2147483660" r:id="rId9"/>
    <p:sldLayoutId id="2147483661" r:id="rId10"/>
    <p:sldLayoutId id="2147483654" r:id="rId11"/>
    <p:sldLayoutId id="2147483662" r:id="rId12"/>
    <p:sldLayoutId id="214748365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7472" indent="-342900" algn="l" defTabSz="457200" rtl="0" eaLnBrk="1" latinLnBrk="0" hangingPunct="1">
        <a:spcBef>
          <a:spcPts val="500"/>
        </a:spcBef>
        <a:spcAft>
          <a:spcPts val="800"/>
        </a:spcAft>
        <a:buFont typeface="Arial"/>
        <a:buChar char="•"/>
        <a:defRPr sz="3200" kern="1200">
          <a:solidFill>
            <a:srgbClr val="626262"/>
          </a:solidFill>
          <a:latin typeface="Gill Sans MT"/>
          <a:ea typeface="+mn-ea"/>
          <a:cs typeface="Gill Sans MT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26262"/>
          </a:solidFill>
          <a:latin typeface="Gill Sans"/>
          <a:ea typeface="+mn-ea"/>
          <a:cs typeface="Gill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626262"/>
          </a:solidFill>
          <a:latin typeface="Gill Sans"/>
          <a:ea typeface="+mn-ea"/>
          <a:cs typeface="Gill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626262"/>
          </a:solidFill>
          <a:latin typeface="Gill Sans"/>
          <a:ea typeface="+mn-ea"/>
          <a:cs typeface="Gill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626262"/>
          </a:solidFill>
          <a:latin typeface="Gill Sans"/>
          <a:ea typeface="+mn-ea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9525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ONLINE COURSE REGISTRATION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97757"/>
            <a:ext cx="6400800" cy="733425"/>
          </a:xfrm>
        </p:spPr>
        <p:txBody>
          <a:bodyPr>
            <a:normAutofit/>
          </a:bodyPr>
          <a:lstStyle/>
          <a:p>
            <a:r>
              <a:rPr lang="en-US" dirty="0" smtClean="0"/>
              <a:t>ROOSEVELT PILOT PROGRAM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90811" y="4304179"/>
            <a:ext cx="3714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EBB200"/>
                </a:solidFill>
                <a:latin typeface="Gill Sans MT"/>
                <a:cs typeface="Gill Sans MT"/>
              </a:rPr>
              <a:t>APRIL 2015</a:t>
            </a:r>
            <a:endParaRPr lang="en-US" sz="2000" dirty="0">
              <a:solidFill>
                <a:srgbClr val="EBB200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8924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95374"/>
            <a:ext cx="3466667" cy="2942857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34536" y="4246933"/>
            <a:ext cx="8366166" cy="136859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As students request a course, that course will appear in the list to the left under the Requested Courses section.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Students will continue to click on course search and search for each course individually until they have selected the appropriate number of courses and the appropriate number of alternate courses.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ADDING REQUESTS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6577" y="3253839"/>
            <a:ext cx="1264722" cy="5343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34536" y="4476996"/>
            <a:ext cx="8366166" cy="153635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Students may wish to drop a request during the initial selection of courses due to an error or request change.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Students can drop the request by clicking on the course under the request courses section on the left.  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Once they click on the course, a button will appear that will allow them to drop the request.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DROPPING REQUESTS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60" y="1538815"/>
            <a:ext cx="4462561" cy="293818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137559" y="3521034"/>
            <a:ext cx="1205345" cy="3800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8" y="1417638"/>
            <a:ext cx="2695238" cy="481904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84468" y="2143496"/>
            <a:ext cx="5216234" cy="38698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Students should select alternate courses.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These selections will help when meeting with school personnel regarding course availability.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If all requested courses can be scheduled, the alternate course requests will be dropped by school personnel.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ALTERNATE REQUESTS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108" y="4934197"/>
            <a:ext cx="1798882" cy="9500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19" y="1348635"/>
            <a:ext cx="6447256" cy="4328102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29148" y="3051958"/>
            <a:ext cx="5216234" cy="214943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Once students have completed course selection, they should click on the print request summary button.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FINAL STEPS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9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38" y="1417638"/>
            <a:ext cx="5289596" cy="381583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70712" y="1763486"/>
            <a:ext cx="5216234" cy="214943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1000"/>
              </a:spcAft>
              <a:buClr>
                <a:schemeClr val="tx1"/>
              </a:buClr>
            </a:pPr>
            <a:r>
              <a:rPr lang="en-US" dirty="0"/>
              <a:t>Students should retain this summary sheet as confirmation that the process was completed.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FINAL STEPS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70313" y="1600200"/>
            <a:ext cx="4916487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Students should log into their student portal account</a:t>
            </a:r>
            <a:endParaRPr lang="en-US" dirty="0"/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Once online cours</a:t>
            </a:r>
            <a:r>
              <a:rPr lang="en-US" dirty="0" smtClean="0"/>
              <a:t>e registration has been opened, the students will be able to see a Course Registration link for the 15-16 school year.</a:t>
            </a:r>
            <a:endParaRPr lang="en-US" dirty="0">
              <a:solidFill>
                <a:srgbClr val="626262"/>
              </a:solidFill>
            </a:endParaRPr>
          </a:p>
          <a:p>
            <a:pPr>
              <a:spcBef>
                <a:spcPts val="500"/>
              </a:spcBef>
              <a:buClr>
                <a:schemeClr val="tx1"/>
              </a:buClr>
            </a:pPr>
            <a:r>
              <a:rPr lang="en-US" dirty="0" smtClean="0"/>
              <a:t>To begin course selection, click on the Course Registration link.</a:t>
            </a:r>
            <a:endParaRPr lang="en-US" dirty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STUDENT LOG IN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31" y="1600200"/>
            <a:ext cx="3267531" cy="370574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1217221" y="2930878"/>
            <a:ext cx="2867891" cy="26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847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199" y="3770416"/>
            <a:ext cx="8353601" cy="2355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Once the link has been clicked</a:t>
            </a:r>
            <a:r>
              <a:rPr lang="en-US" dirty="0" smtClean="0"/>
              <a:t>, the students will be click on course search to begin selecting courses.</a:t>
            </a:r>
            <a:endParaRPr lang="en-US" dirty="0">
              <a:solidFill>
                <a:srgbClr val="626262"/>
              </a:solidFill>
            </a:endParaRPr>
          </a:p>
          <a:p>
            <a:pPr marL="4572" indent="0">
              <a:spcBef>
                <a:spcPts val="500"/>
              </a:spcBef>
              <a:buClr>
                <a:schemeClr val="tx1"/>
              </a:buClr>
              <a:buNone/>
            </a:pPr>
            <a:endParaRPr lang="en-US" dirty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COURSE SEARCH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99" y="1495375"/>
            <a:ext cx="8085715" cy="21809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628904" y="1864426"/>
            <a:ext cx="1175657" cy="510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2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19" y="1533389"/>
            <a:ext cx="5879654" cy="2438907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199" y="3770416"/>
            <a:ext cx="8353601" cy="235574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Students that click the Go button with both fields blank will get a list of ALL available courses offered at their school.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Students must remember to use the scroll bar to navigate through the entire list.</a:t>
            </a:r>
            <a:endParaRPr lang="en-US" dirty="0">
              <a:solidFill>
                <a:srgbClr val="62626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COURSE OPTIONS NAVIGATION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9755" y="1784268"/>
            <a:ext cx="3960421" cy="21880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-Up Arrow 3"/>
          <p:cNvSpPr/>
          <p:nvPr/>
        </p:nvSpPr>
        <p:spPr>
          <a:xfrm rot="16200000">
            <a:off x="5347191" y="2235859"/>
            <a:ext cx="4459187" cy="2730670"/>
          </a:xfrm>
          <a:prstGeom prst="bentUpArrow">
            <a:avLst>
              <a:gd name="adj1" fmla="val 12823"/>
              <a:gd name="adj2" fmla="val 25000"/>
              <a:gd name="adj3" fmla="val 3217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4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3761" y="4773882"/>
            <a:ext cx="8283039" cy="135228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Once a student clicks on the course from the course search list, additional details will populate below the search fields.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A course description, along with any prerequisites will be given.  Information regarding credit amount and when the course is offered with also be provided.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REQUESTING COURSES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55" y="1423100"/>
            <a:ext cx="5828564" cy="355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82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137071" y="1727860"/>
            <a:ext cx="1549729" cy="439830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If a student selects a course they have already take, a warning bullet point will appear letting them know they have already taken the course.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Additionally, it will list the the year, grade, term, and score for that course.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COURSE SELECTION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9755" y="1784268"/>
            <a:ext cx="3960421" cy="21880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49" y="1469623"/>
            <a:ext cx="6898522" cy="43565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63486" y="4732317"/>
            <a:ext cx="3170711" cy="4987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987636" y="3182587"/>
            <a:ext cx="2553195" cy="15497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5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2876952" cy="2429214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199" y="3770416"/>
            <a:ext cx="8353601" cy="235574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Once course search has been clicked, the students can search for specific courses.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Course name can be searched with a partial name entry, such as “English”.  </a:t>
            </a:r>
            <a:endParaRPr lang="en-US" dirty="0"/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>
                <a:solidFill>
                  <a:srgbClr val="626262"/>
                </a:solidFill>
              </a:rPr>
              <a:t>Course number must be searched with an </a:t>
            </a:r>
            <a:r>
              <a:rPr lang="en-US" b="1" u="sng" dirty="0" smtClean="0">
                <a:solidFill>
                  <a:srgbClr val="626262"/>
                </a:solidFill>
              </a:rPr>
              <a:t>identical</a:t>
            </a:r>
            <a:r>
              <a:rPr lang="en-US" dirty="0" smtClean="0">
                <a:solidFill>
                  <a:srgbClr val="626262"/>
                </a:solidFill>
              </a:rPr>
              <a:t> course number entry.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TIPS FOR COURSE SEARCHING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5642" y="2428504"/>
            <a:ext cx="2357252" cy="10628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2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73133" y="2921329"/>
            <a:ext cx="8366166" cy="146660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If a student searches for a specific course number, it must be EXACTLY the course number.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In this example search, the course number is ELLGR1.  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If the student was to search by just ELL, the search results (Select a course to view) would be blank.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COURSE SEARCH BY NUMBER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39" y="1358222"/>
            <a:ext cx="6254312" cy="19965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96" y="4240244"/>
            <a:ext cx="6703621" cy="1729844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5510151" y="4240244"/>
            <a:ext cx="1514104" cy="10442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4186052" y="2576945"/>
            <a:ext cx="1027216" cy="7778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87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44335"/>
            <a:ext cx="7487392" cy="202339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34536" y="3095027"/>
            <a:ext cx="8366166" cy="1368592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endParaRPr lang="en-US" dirty="0" smtClean="0">
              <a:solidFill>
                <a:srgbClr val="626262"/>
              </a:solidFill>
            </a:endParaRP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If a student searches for a specific course name, it can contain just part of the course name.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In this example search, the course number is ELLGR1.  If the student was to search by just ELL, the search results (Select a course to view) would be contain all courses that contain ELL.</a:t>
            </a:r>
          </a:p>
          <a:p>
            <a:pPr>
              <a:lnSpc>
                <a:spcPct val="110000"/>
              </a:lnSpc>
              <a:spcBef>
                <a:spcPts val="500"/>
              </a:spcBef>
              <a:spcAft>
                <a:spcPts val="1000"/>
              </a:spcAft>
              <a:buClr>
                <a:schemeClr val="tx1"/>
              </a:buClr>
            </a:pPr>
            <a:r>
              <a:rPr lang="en-US" dirty="0" smtClean="0"/>
              <a:t>If the student searches for the exact course name, it will just bring up that specific course.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COURSE SEARCH BY NAME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49917"/>
            <a:ext cx="7439892" cy="2111652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981699" y="4399808"/>
            <a:ext cx="11875" cy="62939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723906" y="2784764"/>
            <a:ext cx="2333502" cy="9678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43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404040"/>
      </a:dk1>
      <a:lt1>
        <a:sysClr val="window" lastClr="FFFFFF"/>
      </a:lt1>
      <a:dk2>
        <a:srgbClr val="013668"/>
      </a:dk2>
      <a:lt2>
        <a:srgbClr val="A0C0E6"/>
      </a:lt2>
      <a:accent1>
        <a:srgbClr val="013668"/>
      </a:accent1>
      <a:accent2>
        <a:srgbClr val="EB9E00"/>
      </a:accent2>
      <a:accent3>
        <a:srgbClr val="9A3640"/>
      </a:accent3>
      <a:accent4>
        <a:srgbClr val="B1C55A"/>
      </a:accent4>
      <a:accent5>
        <a:srgbClr val="A0C0E6"/>
      </a:accent5>
      <a:accent6>
        <a:srgbClr val="8E8E8E"/>
      </a:accent6>
      <a:hlink>
        <a:srgbClr val="D5DFA9"/>
      </a:hlink>
      <a:folHlink>
        <a:srgbClr val="FE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17C5A2C74DB4D89CE18C2A260A915" ma:contentTypeVersion="0" ma:contentTypeDescription="Create a new document." ma:contentTypeScope="" ma:versionID="a1a15a4a19a634b36433d45122a70c8c">
  <xsd:schema xmlns:xsd="http://www.w3.org/2001/XMLSchema" xmlns:p="http://schemas.microsoft.com/office/2006/metadata/properties" targetNamespace="http://schemas.microsoft.com/office/2006/metadata/properties" ma:root="true" ma:fieldsID="84d24c2467e79a5b957f305a830827c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A82497-51B0-4D48-8912-96854E5E703A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17BABB8-AC23-407E-8905-6030F8CE94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6BB4A10-B3EC-49AA-827A-7F97096DED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13824</TotalTime>
  <Words>597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ONLINE COURSE REGISTRATION</vt:lpstr>
      <vt:lpstr>STUDENT LOG IN</vt:lpstr>
      <vt:lpstr>COURSE SEARCH</vt:lpstr>
      <vt:lpstr>COURSE OPTIONS NAVIGATION</vt:lpstr>
      <vt:lpstr>REQUESTING COURSES</vt:lpstr>
      <vt:lpstr>COURSE SELECTION</vt:lpstr>
      <vt:lpstr>TIPS FOR COURSE SEARCHING</vt:lpstr>
      <vt:lpstr>COURSE SEARCH BY NUMBER</vt:lpstr>
      <vt:lpstr>COURSE SEARCH BY NAME</vt:lpstr>
      <vt:lpstr>ADDING REQUESTS</vt:lpstr>
      <vt:lpstr>DROPPING REQUESTS</vt:lpstr>
      <vt:lpstr>ALTERNATE REQUESTS</vt:lpstr>
      <vt:lpstr>FINAL STEPS</vt:lpstr>
      <vt:lpstr>FINAL STEPS</vt:lpstr>
    </vt:vector>
  </TitlesOfParts>
  <Company>Des Moines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Rohwer</dc:creator>
  <cp:lastModifiedBy>Harms Rypka, Cara</cp:lastModifiedBy>
  <cp:revision>96</cp:revision>
  <dcterms:created xsi:type="dcterms:W3CDTF">2012-05-23T20:50:18Z</dcterms:created>
  <dcterms:modified xsi:type="dcterms:W3CDTF">2015-03-31T18:12:44Z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0x01010078F17C5A2C74DB4D89CE18C2A260A915</vt:lpwstr>
  </property>
  <property fmtid="{D5CDD505-2E9C-101B-9397-08002B2CF9AE}" pid="3" name="_AdHocReviewCycleID">
    <vt:i4>-1609114137</vt:i4>
  </property>
  <property fmtid="{D5CDD505-2E9C-101B-9397-08002B2CF9AE}" pid="4" name="_NewReviewCycle">
    <vt:lpwstr/>
  </property>
  <property fmtid="{D5CDD505-2E9C-101B-9397-08002B2CF9AE}" pid="5" name="_EmailSubject">
    <vt:lpwstr>flyers</vt:lpwstr>
  </property>
  <property fmtid="{D5CDD505-2E9C-101B-9397-08002B2CF9AE}" pid="6" name="_AuthorEmail">
    <vt:lpwstr>Kellie.Hanlon@dmschools.org</vt:lpwstr>
  </property>
  <property fmtid="{D5CDD505-2E9C-101B-9397-08002B2CF9AE}" pid="7" name="_AuthorEmailDisplayName">
    <vt:lpwstr>Hanlon, Kellie</vt:lpwstr>
  </property>
  <property fmtid="{D5CDD505-2E9C-101B-9397-08002B2CF9AE}" pid="8" name="_PreviousAdHocReviewCycleID">
    <vt:i4>-373985042</vt:i4>
  </property>
</Properties>
</file>