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1"/>
  </p:notesMasterIdLst>
  <p:handoutMasterIdLst>
    <p:handoutMasterId r:id="rId22"/>
  </p:handoutMasterIdLst>
  <p:sldIdLst>
    <p:sldId id="264" r:id="rId3"/>
    <p:sldId id="290" r:id="rId4"/>
    <p:sldId id="276" r:id="rId5"/>
    <p:sldId id="281" r:id="rId6"/>
    <p:sldId id="282" r:id="rId7"/>
    <p:sldId id="286" r:id="rId8"/>
    <p:sldId id="285" r:id="rId9"/>
    <p:sldId id="303" r:id="rId10"/>
    <p:sldId id="288" r:id="rId11"/>
    <p:sldId id="300" r:id="rId12"/>
    <p:sldId id="301" r:id="rId13"/>
    <p:sldId id="302" r:id="rId14"/>
    <p:sldId id="294" r:id="rId15"/>
    <p:sldId id="306" r:id="rId16"/>
    <p:sldId id="289" r:id="rId17"/>
    <p:sldId id="291" r:id="rId18"/>
    <p:sldId id="305" r:id="rId19"/>
    <p:sldId id="304"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116" d="100"/>
          <a:sy n="116" d="100"/>
        </p:scale>
        <p:origin x="390" y="10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5/26/2016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5/26/2016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5/26/2016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5/26/2016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5/26/2016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5/26/2016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5/26/2016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5/26/2016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5/26/2016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5/26/2016</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does my academic plan ACTUALLY mean?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609600"/>
            <a:ext cx="10157354" cy="1397000"/>
          </a:xfrm>
        </p:spPr>
        <p:txBody>
          <a:bodyPr>
            <a:normAutofit fontScale="90000"/>
          </a:bodyPr>
          <a:lstStyle/>
          <a:p>
            <a:r>
              <a:rPr lang="en-US" dirty="0" smtClean="0">
                <a:solidFill>
                  <a:srgbClr val="002060"/>
                </a:solidFill>
              </a:rPr>
              <a:t>Electives for 9</a:t>
            </a:r>
            <a:r>
              <a:rPr lang="en-US" baseline="30000" dirty="0" smtClean="0">
                <a:solidFill>
                  <a:srgbClr val="002060"/>
                </a:solidFill>
              </a:rPr>
              <a:t>th</a:t>
            </a:r>
            <a:r>
              <a:rPr lang="en-US" dirty="0" smtClean="0">
                <a:solidFill>
                  <a:srgbClr val="002060"/>
                </a:solidFill>
              </a:rPr>
              <a:t> Graders</a:t>
            </a:r>
            <a:br>
              <a:rPr lang="en-US" dirty="0" smtClean="0">
                <a:solidFill>
                  <a:srgbClr val="002060"/>
                </a:solidFill>
              </a:rPr>
            </a:br>
            <a:r>
              <a:rPr lang="en-US" dirty="0" smtClean="0">
                <a:solidFill>
                  <a:srgbClr val="002060"/>
                </a:solidFill>
              </a:rPr>
              <a:t>                                    </a:t>
            </a:r>
            <a:r>
              <a:rPr lang="en-US" sz="3600" dirty="0" smtClean="0">
                <a:solidFill>
                  <a:srgbClr val="002060"/>
                </a:solidFill>
              </a:rPr>
              <a:t>(Year </a:t>
            </a:r>
            <a:r>
              <a:rPr lang="en-US" sz="3600" dirty="0">
                <a:solidFill>
                  <a:srgbClr val="002060"/>
                </a:solidFill>
              </a:rPr>
              <a:t>Long </a:t>
            </a:r>
            <a:r>
              <a:rPr lang="en-US" sz="3600" dirty="0" smtClean="0">
                <a:solidFill>
                  <a:srgbClr val="002060"/>
                </a:solidFill>
              </a:rPr>
              <a:t>Electives)</a:t>
            </a:r>
            <a:r>
              <a:rPr lang="en-US" dirty="0">
                <a:solidFill>
                  <a:srgbClr val="002060"/>
                </a:solidFill>
              </a:rPr>
              <a:t/>
            </a:r>
            <a:br>
              <a:rPr lang="en-US" dirty="0">
                <a:solidFill>
                  <a:srgbClr val="002060"/>
                </a:solidFill>
              </a:rPr>
            </a:br>
            <a:endParaRPr lang="en-US" dirty="0"/>
          </a:p>
        </p:txBody>
      </p:sp>
      <p:sp>
        <p:nvSpPr>
          <p:cNvPr id="3" name="Content Placeholder 2"/>
          <p:cNvSpPr>
            <a:spLocks noGrp="1"/>
          </p:cNvSpPr>
          <p:nvPr>
            <p:ph idx="1"/>
          </p:nvPr>
        </p:nvSpPr>
        <p:spPr>
          <a:xfrm>
            <a:off x="750586" y="1816727"/>
            <a:ext cx="5662903" cy="4470400"/>
          </a:xfrm>
        </p:spPr>
        <p:txBody>
          <a:bodyPr>
            <a:normAutofit/>
          </a:bodyPr>
          <a:lstStyle/>
          <a:p>
            <a:r>
              <a:rPr lang="en-US" dirty="0" smtClean="0">
                <a:solidFill>
                  <a:srgbClr val="002060"/>
                </a:solidFill>
              </a:rPr>
              <a:t>Woodworking</a:t>
            </a:r>
            <a:endParaRPr lang="en-US" dirty="0">
              <a:solidFill>
                <a:srgbClr val="002060"/>
              </a:solidFill>
            </a:endParaRPr>
          </a:p>
          <a:p>
            <a:r>
              <a:rPr lang="en-US" dirty="0">
                <a:solidFill>
                  <a:srgbClr val="002060"/>
                </a:solidFill>
              </a:rPr>
              <a:t>Metalworking</a:t>
            </a:r>
          </a:p>
          <a:p>
            <a:r>
              <a:rPr lang="en-US" dirty="0">
                <a:solidFill>
                  <a:srgbClr val="002060"/>
                </a:solidFill>
              </a:rPr>
              <a:t>Construction</a:t>
            </a:r>
          </a:p>
          <a:p>
            <a:r>
              <a:rPr lang="en-US" dirty="0">
                <a:solidFill>
                  <a:srgbClr val="002060"/>
                </a:solidFill>
              </a:rPr>
              <a:t>3D  Mechanical/Architectural Design</a:t>
            </a:r>
          </a:p>
          <a:p>
            <a:r>
              <a:rPr lang="en-US" dirty="0">
                <a:solidFill>
                  <a:srgbClr val="002060"/>
                </a:solidFill>
              </a:rPr>
              <a:t>Introduction to Engineering (PLTW)</a:t>
            </a:r>
          </a:p>
          <a:p>
            <a:r>
              <a:rPr lang="en-US" dirty="0" smtClean="0">
                <a:solidFill>
                  <a:srgbClr val="002060"/>
                </a:solidFill>
              </a:rPr>
              <a:t>Theatre </a:t>
            </a:r>
          </a:p>
          <a:p>
            <a:r>
              <a:rPr lang="en-US" dirty="0" smtClean="0">
                <a:solidFill>
                  <a:srgbClr val="002060"/>
                </a:solidFill>
              </a:rPr>
              <a:t>Sewing</a:t>
            </a:r>
            <a:endParaRPr lang="en-US" dirty="0">
              <a:solidFill>
                <a:srgbClr val="002060"/>
              </a:solidFill>
            </a:endParaRPr>
          </a:p>
          <a:p>
            <a:endParaRPr lang="en-US" dirty="0"/>
          </a:p>
        </p:txBody>
      </p:sp>
      <p:sp>
        <p:nvSpPr>
          <p:cNvPr id="4" name="TextBox 3"/>
          <p:cNvSpPr txBox="1"/>
          <p:nvPr/>
        </p:nvSpPr>
        <p:spPr>
          <a:xfrm>
            <a:off x="6856412" y="1816727"/>
            <a:ext cx="4800600" cy="4178067"/>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002060"/>
                </a:solidFill>
              </a:rPr>
              <a:t>Intro 2D and 3D </a:t>
            </a:r>
            <a:r>
              <a:rPr lang="en-US" dirty="0" smtClean="0">
                <a:solidFill>
                  <a:srgbClr val="002060"/>
                </a:solidFill>
              </a:rPr>
              <a:t>Art</a:t>
            </a:r>
          </a:p>
          <a:p>
            <a:endParaRPr lang="en-US" sz="1050" dirty="0">
              <a:solidFill>
                <a:srgbClr val="002060"/>
              </a:solidFill>
            </a:endParaRPr>
          </a:p>
          <a:p>
            <a:pPr marL="342900" indent="-342900">
              <a:buFont typeface="Arial" panose="020B0604020202020204" pitchFamily="34" charset="0"/>
              <a:buChar char="•"/>
            </a:pPr>
            <a:r>
              <a:rPr lang="en-US" dirty="0" smtClean="0">
                <a:solidFill>
                  <a:srgbClr val="002060"/>
                </a:solidFill>
              </a:rPr>
              <a:t>Mass Media</a:t>
            </a:r>
          </a:p>
          <a:p>
            <a:endParaRPr lang="en-US" sz="1050" dirty="0">
              <a:solidFill>
                <a:srgbClr val="002060"/>
              </a:solidFill>
            </a:endParaRPr>
          </a:p>
          <a:p>
            <a:pPr marL="342900" indent="-342900">
              <a:buFont typeface="Arial" panose="020B0604020202020204" pitchFamily="34" charset="0"/>
              <a:buChar char="•"/>
            </a:pPr>
            <a:r>
              <a:rPr lang="en-US" dirty="0">
                <a:solidFill>
                  <a:srgbClr val="002060"/>
                </a:solidFill>
              </a:rPr>
              <a:t>Nutrition and Food Prep I &amp;</a:t>
            </a:r>
            <a:r>
              <a:rPr lang="en-US" dirty="0" smtClean="0">
                <a:solidFill>
                  <a:srgbClr val="002060"/>
                </a:solidFill>
              </a:rPr>
              <a:t> </a:t>
            </a:r>
            <a:r>
              <a:rPr lang="en-US" dirty="0">
                <a:solidFill>
                  <a:srgbClr val="002060"/>
                </a:solidFill>
              </a:rPr>
              <a:t>II</a:t>
            </a:r>
          </a:p>
          <a:p>
            <a:endParaRPr lang="en-US" sz="1050" dirty="0">
              <a:solidFill>
                <a:srgbClr val="002060"/>
              </a:solidFill>
            </a:endParaRPr>
          </a:p>
          <a:p>
            <a:pPr marL="342900" indent="-342900">
              <a:buFont typeface="Arial" panose="020B0604020202020204" pitchFamily="34" charset="0"/>
              <a:buChar char="•"/>
            </a:pPr>
            <a:r>
              <a:rPr lang="en-US" dirty="0" smtClean="0">
                <a:solidFill>
                  <a:srgbClr val="002060"/>
                </a:solidFill>
              </a:rPr>
              <a:t>Choir, Band, Orchestra</a:t>
            </a:r>
          </a:p>
          <a:p>
            <a:pPr marL="342900" indent="-342900">
              <a:buFont typeface="Arial" panose="020B0604020202020204" pitchFamily="34" charset="0"/>
              <a:buChar char="•"/>
            </a:pPr>
            <a:endParaRPr lang="en-US" sz="1050" dirty="0" smtClean="0">
              <a:solidFill>
                <a:srgbClr val="002060"/>
              </a:solidFill>
            </a:endParaRPr>
          </a:p>
          <a:p>
            <a:pPr marL="342900" indent="-342900">
              <a:buFont typeface="Arial" panose="020B0604020202020204" pitchFamily="34" charset="0"/>
              <a:buChar char="•"/>
            </a:pPr>
            <a:r>
              <a:rPr lang="en-US" dirty="0" smtClean="0">
                <a:solidFill>
                  <a:srgbClr val="002060"/>
                </a:solidFill>
              </a:rPr>
              <a:t>Intro to Debate</a:t>
            </a:r>
          </a:p>
          <a:p>
            <a:pPr marL="342900" indent="-342900">
              <a:buFont typeface="Arial" panose="020B0604020202020204" pitchFamily="34" charset="0"/>
              <a:buChar char="•"/>
            </a:pPr>
            <a:endParaRPr lang="en-US" sz="1050" dirty="0" smtClean="0">
              <a:solidFill>
                <a:srgbClr val="002060"/>
              </a:solidFill>
            </a:endParaRPr>
          </a:p>
          <a:p>
            <a:pPr marL="342900" indent="-342900">
              <a:buFont typeface="Arial" panose="020B0604020202020204" pitchFamily="34" charset="0"/>
              <a:buChar char="•"/>
            </a:pPr>
            <a:r>
              <a:rPr lang="en-US" dirty="0" smtClean="0">
                <a:solidFill>
                  <a:srgbClr val="002060"/>
                </a:solidFill>
              </a:rPr>
              <a:t>AP Music Theory</a:t>
            </a:r>
          </a:p>
          <a:p>
            <a:pPr marL="342900" indent="-342900">
              <a:buFont typeface="Arial" panose="020B0604020202020204" pitchFamily="34" charset="0"/>
              <a:buChar char="•"/>
            </a:pPr>
            <a:endParaRPr lang="en-US" dirty="0" smtClean="0">
              <a:solidFill>
                <a:srgbClr val="002060"/>
              </a:solidFill>
            </a:endParaRPr>
          </a:p>
          <a:p>
            <a:endParaRPr lang="en-US" sz="1050" dirty="0">
              <a:solidFill>
                <a:srgbClr val="002060"/>
              </a:solidFill>
            </a:endParaRPr>
          </a:p>
          <a:p>
            <a:endParaRPr lang="en-US" sz="1050" dirty="0" smtClean="0">
              <a:solidFill>
                <a:srgbClr val="002060"/>
              </a:solidFill>
            </a:endParaRPr>
          </a:p>
          <a:p>
            <a:endParaRPr lang="en-US" dirty="0"/>
          </a:p>
        </p:txBody>
      </p:sp>
    </p:spTree>
    <p:extLst>
      <p:ext uri="{BB962C8B-B14F-4D97-AF65-F5344CB8AC3E}">
        <p14:creationId xmlns:p14="http://schemas.microsoft.com/office/powerpoint/2010/main" val="310612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Electives for 9</a:t>
            </a:r>
            <a:r>
              <a:rPr lang="en-US" baseline="30000" dirty="0" smtClean="0">
                <a:solidFill>
                  <a:srgbClr val="002060"/>
                </a:solidFill>
              </a:rPr>
              <a:t>th</a:t>
            </a:r>
            <a:r>
              <a:rPr lang="en-US" dirty="0" smtClean="0">
                <a:solidFill>
                  <a:srgbClr val="002060"/>
                </a:solidFill>
              </a:rPr>
              <a:t> Graders</a:t>
            </a:r>
            <a:br>
              <a:rPr lang="en-US" dirty="0" smtClean="0">
                <a:solidFill>
                  <a:srgbClr val="002060"/>
                </a:solidFill>
              </a:rPr>
            </a:br>
            <a:r>
              <a:rPr lang="en-US" dirty="0" smtClean="0">
                <a:solidFill>
                  <a:srgbClr val="002060"/>
                </a:solidFill>
              </a:rPr>
              <a:t>                                   </a:t>
            </a:r>
            <a:r>
              <a:rPr lang="en-US" sz="2400" dirty="0" smtClean="0">
                <a:solidFill>
                  <a:srgbClr val="002060"/>
                </a:solidFill>
              </a:rPr>
              <a:t>(Semester </a:t>
            </a:r>
            <a:r>
              <a:rPr lang="en-US" sz="2400" dirty="0">
                <a:solidFill>
                  <a:srgbClr val="002060"/>
                </a:solidFill>
              </a:rPr>
              <a:t>Long </a:t>
            </a:r>
            <a:r>
              <a:rPr lang="en-US" sz="2400" dirty="0" smtClean="0">
                <a:solidFill>
                  <a:srgbClr val="002060"/>
                </a:solidFill>
              </a:rPr>
              <a:t>Electives)</a:t>
            </a:r>
            <a:endParaRPr lang="en-US" sz="2400" dirty="0"/>
          </a:p>
        </p:txBody>
      </p:sp>
      <p:sp>
        <p:nvSpPr>
          <p:cNvPr id="3" name="Content Placeholder 2"/>
          <p:cNvSpPr>
            <a:spLocks noGrp="1"/>
          </p:cNvSpPr>
          <p:nvPr>
            <p:ph idx="1"/>
          </p:nvPr>
        </p:nvSpPr>
        <p:spPr>
          <a:xfrm>
            <a:off x="1126453" y="2057400"/>
            <a:ext cx="4748503" cy="4470400"/>
          </a:xfrm>
        </p:spPr>
        <p:txBody>
          <a:bodyPr/>
          <a:lstStyle/>
          <a:p>
            <a:r>
              <a:rPr lang="en-US" dirty="0">
                <a:solidFill>
                  <a:srgbClr val="002060"/>
                </a:solidFill>
              </a:rPr>
              <a:t>Computer Applications </a:t>
            </a:r>
          </a:p>
          <a:p>
            <a:r>
              <a:rPr lang="en-US" dirty="0">
                <a:solidFill>
                  <a:srgbClr val="002060"/>
                </a:solidFill>
              </a:rPr>
              <a:t>Marketing</a:t>
            </a:r>
          </a:p>
          <a:p>
            <a:r>
              <a:rPr lang="en-US" dirty="0">
                <a:solidFill>
                  <a:srgbClr val="002060"/>
                </a:solidFill>
              </a:rPr>
              <a:t>International Business</a:t>
            </a:r>
          </a:p>
          <a:p>
            <a:r>
              <a:rPr lang="en-US" dirty="0" smtClean="0">
                <a:solidFill>
                  <a:srgbClr val="002060"/>
                </a:solidFill>
              </a:rPr>
              <a:t>College Desktop </a:t>
            </a:r>
            <a:r>
              <a:rPr lang="en-US" dirty="0">
                <a:solidFill>
                  <a:srgbClr val="002060"/>
                </a:solidFill>
              </a:rPr>
              <a:t>Publishing</a:t>
            </a:r>
          </a:p>
          <a:p>
            <a:r>
              <a:rPr lang="en-US" dirty="0">
                <a:solidFill>
                  <a:srgbClr val="002060"/>
                </a:solidFill>
              </a:rPr>
              <a:t>Business </a:t>
            </a:r>
            <a:r>
              <a:rPr lang="en-US" dirty="0" smtClean="0">
                <a:solidFill>
                  <a:srgbClr val="002060"/>
                </a:solidFill>
              </a:rPr>
              <a:t>Law</a:t>
            </a:r>
          </a:p>
          <a:p>
            <a:r>
              <a:rPr lang="en-US" dirty="0" smtClean="0">
                <a:solidFill>
                  <a:srgbClr val="002060"/>
                </a:solidFill>
              </a:rPr>
              <a:t>America in the ‘60s</a:t>
            </a:r>
            <a:endParaRPr lang="en-US" dirty="0">
              <a:solidFill>
                <a:srgbClr val="002060"/>
              </a:solidFill>
            </a:endParaRPr>
          </a:p>
          <a:p>
            <a:endParaRPr lang="en-US" dirty="0" smtClean="0">
              <a:solidFill>
                <a:srgbClr val="002060"/>
              </a:solidFill>
            </a:endParaRPr>
          </a:p>
          <a:p>
            <a:pPr marL="0" indent="0">
              <a:buNone/>
            </a:pPr>
            <a:endParaRPr lang="en-US" dirty="0">
              <a:solidFill>
                <a:srgbClr val="002060"/>
              </a:solidFill>
            </a:endParaRPr>
          </a:p>
          <a:p>
            <a:endParaRPr lang="en-US" dirty="0"/>
          </a:p>
        </p:txBody>
      </p:sp>
      <p:sp>
        <p:nvSpPr>
          <p:cNvPr id="4" name="TextBox 3"/>
          <p:cNvSpPr txBox="1"/>
          <p:nvPr/>
        </p:nvSpPr>
        <p:spPr>
          <a:xfrm>
            <a:off x="6246812" y="1905000"/>
            <a:ext cx="5029200" cy="5078313"/>
          </a:xfrm>
          <a:prstGeom prst="rect">
            <a:avLst/>
          </a:prstGeom>
          <a:noFill/>
        </p:spPr>
        <p:txBody>
          <a:bodyPr wrap="square" rtlCol="0">
            <a:spAutoFit/>
          </a:bodyPr>
          <a:lstStyle/>
          <a:p>
            <a:endParaRPr lang="en-US" sz="1050" dirty="0">
              <a:solidFill>
                <a:srgbClr val="002060"/>
              </a:solidFill>
            </a:endParaRPr>
          </a:p>
          <a:p>
            <a:pPr marL="342900" indent="-342900">
              <a:buFont typeface="Arial" panose="020B0604020202020204" pitchFamily="34" charset="0"/>
              <a:buChar char="•"/>
            </a:pPr>
            <a:r>
              <a:rPr lang="en-US" dirty="0" smtClean="0">
                <a:solidFill>
                  <a:srgbClr val="002060"/>
                </a:solidFill>
              </a:rPr>
              <a:t>Parenting </a:t>
            </a:r>
            <a:r>
              <a:rPr lang="en-US" sz="1400" dirty="0" smtClean="0">
                <a:solidFill>
                  <a:srgbClr val="002060"/>
                </a:solidFill>
              </a:rPr>
              <a:t>(</a:t>
            </a:r>
            <a:r>
              <a:rPr lang="en-US" sz="1400" dirty="0" err="1" smtClean="0">
                <a:solidFill>
                  <a:srgbClr val="002060"/>
                </a:solidFill>
              </a:rPr>
              <a:t>concpt-tod</a:t>
            </a:r>
            <a:r>
              <a:rPr lang="en-US" sz="1400" dirty="0" smtClean="0">
                <a:solidFill>
                  <a:srgbClr val="002060"/>
                </a:solidFill>
              </a:rPr>
              <a:t> &amp; </a:t>
            </a:r>
            <a:r>
              <a:rPr lang="en-US" sz="1400" dirty="0" err="1" smtClean="0">
                <a:solidFill>
                  <a:srgbClr val="002060"/>
                </a:solidFill>
              </a:rPr>
              <a:t>preschl-adolesc</a:t>
            </a:r>
            <a:r>
              <a:rPr lang="en-US" sz="1400" dirty="0">
                <a:solidFill>
                  <a:srgbClr val="002060"/>
                </a:solidFill>
              </a:rPr>
              <a:t>)</a:t>
            </a:r>
            <a:endParaRPr lang="en-US" sz="1400" dirty="0" smtClean="0">
              <a:solidFill>
                <a:srgbClr val="002060"/>
              </a:solidFill>
            </a:endParaRPr>
          </a:p>
          <a:p>
            <a:endParaRPr lang="en-US" sz="1050" dirty="0">
              <a:solidFill>
                <a:srgbClr val="002060"/>
              </a:solidFill>
            </a:endParaRPr>
          </a:p>
          <a:p>
            <a:pPr marL="342900" indent="-342900">
              <a:buFont typeface="Arial" panose="020B0604020202020204" pitchFamily="34" charset="0"/>
              <a:buChar char="•"/>
            </a:pPr>
            <a:r>
              <a:rPr lang="en-US" dirty="0">
                <a:solidFill>
                  <a:srgbClr val="002060"/>
                </a:solidFill>
              </a:rPr>
              <a:t>Studio Music </a:t>
            </a:r>
            <a:r>
              <a:rPr lang="en-US" dirty="0" smtClean="0">
                <a:solidFill>
                  <a:srgbClr val="002060"/>
                </a:solidFill>
              </a:rPr>
              <a:t>Production</a:t>
            </a:r>
          </a:p>
          <a:p>
            <a:endParaRPr lang="en-US" sz="1050" dirty="0" smtClean="0">
              <a:solidFill>
                <a:srgbClr val="002060"/>
              </a:solidFill>
            </a:endParaRPr>
          </a:p>
          <a:p>
            <a:pPr marL="342900" indent="-342900">
              <a:buFont typeface="Arial" panose="020B0604020202020204" pitchFamily="34" charset="0"/>
              <a:buChar char="•"/>
            </a:pPr>
            <a:r>
              <a:rPr lang="en-US" dirty="0">
                <a:solidFill>
                  <a:srgbClr val="002060"/>
                </a:solidFill>
              </a:rPr>
              <a:t>College Personal </a:t>
            </a:r>
            <a:r>
              <a:rPr lang="en-US" dirty="0" smtClean="0">
                <a:solidFill>
                  <a:srgbClr val="002060"/>
                </a:solidFill>
              </a:rPr>
              <a:t>Finance</a:t>
            </a:r>
          </a:p>
          <a:p>
            <a:pPr marL="342900" indent="-342900">
              <a:buFont typeface="Arial" panose="020B0604020202020204" pitchFamily="34" charset="0"/>
              <a:buChar char="•"/>
            </a:pPr>
            <a:endParaRPr lang="en-US" sz="1050" dirty="0" smtClean="0">
              <a:solidFill>
                <a:srgbClr val="002060"/>
              </a:solidFill>
            </a:endParaRPr>
          </a:p>
          <a:p>
            <a:pPr marL="342900" indent="-342900">
              <a:buFont typeface="Arial" panose="020B0604020202020204" pitchFamily="34" charset="0"/>
              <a:buChar char="•"/>
            </a:pPr>
            <a:r>
              <a:rPr lang="en-US" dirty="0" smtClean="0">
                <a:solidFill>
                  <a:srgbClr val="002060"/>
                </a:solidFill>
              </a:rPr>
              <a:t>Journalism</a:t>
            </a:r>
          </a:p>
          <a:p>
            <a:pPr marL="342900" indent="-342900">
              <a:buFont typeface="Arial" panose="020B0604020202020204" pitchFamily="34" charset="0"/>
              <a:buChar char="•"/>
            </a:pPr>
            <a:endParaRPr lang="en-US" sz="1050" dirty="0" smtClean="0">
              <a:solidFill>
                <a:srgbClr val="002060"/>
              </a:solidFill>
            </a:endParaRPr>
          </a:p>
          <a:p>
            <a:pPr marL="342900" indent="-342900">
              <a:buFont typeface="Arial" panose="020B0604020202020204" pitchFamily="34" charset="0"/>
              <a:buChar char="•"/>
            </a:pPr>
            <a:r>
              <a:rPr lang="en-US" dirty="0" smtClean="0">
                <a:solidFill>
                  <a:srgbClr val="002060"/>
                </a:solidFill>
              </a:rPr>
              <a:t>History’s Mysteries</a:t>
            </a:r>
          </a:p>
          <a:p>
            <a:pPr marL="342900" indent="-342900">
              <a:buFont typeface="Arial" panose="020B0604020202020204" pitchFamily="34" charset="0"/>
              <a:buChar char="•"/>
            </a:pPr>
            <a:endParaRPr lang="en-US" sz="1050" dirty="0" smtClean="0">
              <a:solidFill>
                <a:srgbClr val="002060"/>
              </a:solidFill>
            </a:endParaRPr>
          </a:p>
          <a:p>
            <a:pPr marL="342900" indent="-342900">
              <a:buFont typeface="Arial" panose="020B0604020202020204" pitchFamily="34" charset="0"/>
              <a:buChar char="•"/>
            </a:pPr>
            <a:r>
              <a:rPr lang="en-US" dirty="0" smtClean="0">
                <a:solidFill>
                  <a:srgbClr val="002060"/>
                </a:solidFill>
              </a:rPr>
              <a:t>Speech</a:t>
            </a:r>
          </a:p>
          <a:p>
            <a:pPr marL="342900" indent="-342900">
              <a:buFont typeface="Arial" panose="020B0604020202020204" pitchFamily="34" charset="0"/>
              <a:buChar char="•"/>
            </a:pPr>
            <a:endParaRPr lang="en-US" sz="1050" dirty="0" smtClean="0">
              <a:solidFill>
                <a:srgbClr val="002060"/>
              </a:solidFill>
            </a:endParaRPr>
          </a:p>
          <a:p>
            <a:pPr marL="342900" indent="-342900">
              <a:buFont typeface="Arial" panose="020B0604020202020204" pitchFamily="34" charset="0"/>
              <a:buChar char="•"/>
            </a:pPr>
            <a:r>
              <a:rPr lang="en-US" dirty="0" smtClean="0">
                <a:solidFill>
                  <a:srgbClr val="002060"/>
                </a:solidFill>
              </a:rPr>
              <a:t>Health &amp; Financial Literacy</a:t>
            </a:r>
          </a:p>
          <a:p>
            <a:pPr marL="342900" indent="-342900">
              <a:buFont typeface="Arial" panose="020B0604020202020204" pitchFamily="34" charset="0"/>
              <a:buChar char="•"/>
            </a:pPr>
            <a:endParaRPr lang="en-US" dirty="0" smtClean="0">
              <a:solidFill>
                <a:srgbClr val="002060"/>
              </a:solidFill>
            </a:endParaRPr>
          </a:p>
          <a:p>
            <a:endParaRPr lang="en-US" sz="1050" dirty="0">
              <a:solidFill>
                <a:srgbClr val="002060"/>
              </a:solidFill>
            </a:endParaRPr>
          </a:p>
          <a:p>
            <a:pPr marL="342900" indent="-342900">
              <a:buFont typeface="Arial" panose="020B0604020202020204" pitchFamily="34" charset="0"/>
              <a:buChar char="•"/>
            </a:pPr>
            <a:endParaRPr lang="en-US" dirty="0">
              <a:solidFill>
                <a:srgbClr val="002060"/>
              </a:solidFill>
            </a:endParaRPr>
          </a:p>
          <a:p>
            <a:endParaRPr lang="en-US" dirty="0"/>
          </a:p>
        </p:txBody>
      </p:sp>
    </p:spTree>
    <p:extLst>
      <p:ext uri="{BB962C8B-B14F-4D97-AF65-F5344CB8AC3E}">
        <p14:creationId xmlns:p14="http://schemas.microsoft.com/office/powerpoint/2010/main" val="127113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r>
              <a:rPr lang="en-US" dirty="0">
                <a:solidFill>
                  <a:srgbClr val="002060"/>
                </a:solidFill>
              </a:rPr>
              <a:t>World Languages</a:t>
            </a:r>
            <a:endParaRPr lang="en-US" dirty="0"/>
          </a:p>
        </p:txBody>
      </p:sp>
      <p:sp>
        <p:nvSpPr>
          <p:cNvPr id="3" name="Content Placeholder 2"/>
          <p:cNvSpPr>
            <a:spLocks noGrp="1"/>
          </p:cNvSpPr>
          <p:nvPr>
            <p:ph idx="1"/>
          </p:nvPr>
        </p:nvSpPr>
        <p:spPr>
          <a:xfrm>
            <a:off x="1117309" y="1371600"/>
            <a:ext cx="2995903" cy="5156200"/>
          </a:xfrm>
        </p:spPr>
        <p:txBody>
          <a:bodyPr>
            <a:normAutofit fontScale="62500" lnSpcReduction="20000"/>
          </a:bodyPr>
          <a:lstStyle/>
          <a:p>
            <a:pPr>
              <a:buNone/>
            </a:pPr>
            <a:r>
              <a:rPr lang="en-US" sz="3800" dirty="0">
                <a:solidFill>
                  <a:srgbClr val="002060"/>
                </a:solidFill>
              </a:rPr>
              <a:t>Roosevelt</a:t>
            </a:r>
          </a:p>
          <a:p>
            <a:r>
              <a:rPr lang="en-US" sz="3400" dirty="0">
                <a:solidFill>
                  <a:srgbClr val="002060"/>
                </a:solidFill>
              </a:rPr>
              <a:t>French I</a:t>
            </a:r>
          </a:p>
          <a:p>
            <a:r>
              <a:rPr lang="en-US" sz="3400" dirty="0">
                <a:solidFill>
                  <a:srgbClr val="002060"/>
                </a:solidFill>
              </a:rPr>
              <a:t>French II</a:t>
            </a:r>
          </a:p>
          <a:p>
            <a:r>
              <a:rPr lang="en-US" sz="3400" dirty="0">
                <a:solidFill>
                  <a:srgbClr val="002060"/>
                </a:solidFill>
              </a:rPr>
              <a:t>French III</a:t>
            </a:r>
          </a:p>
          <a:p>
            <a:r>
              <a:rPr lang="en-US" sz="3400" dirty="0">
                <a:solidFill>
                  <a:srgbClr val="002060"/>
                </a:solidFill>
              </a:rPr>
              <a:t>Spanish I</a:t>
            </a:r>
          </a:p>
          <a:p>
            <a:r>
              <a:rPr lang="en-US" sz="3400" dirty="0">
                <a:solidFill>
                  <a:srgbClr val="002060"/>
                </a:solidFill>
              </a:rPr>
              <a:t>Spanish II</a:t>
            </a:r>
          </a:p>
          <a:p>
            <a:r>
              <a:rPr lang="en-US" sz="3400" dirty="0">
                <a:solidFill>
                  <a:srgbClr val="002060"/>
                </a:solidFill>
              </a:rPr>
              <a:t>Spanish III</a:t>
            </a:r>
          </a:p>
          <a:p>
            <a:r>
              <a:rPr lang="en-US" sz="3400" dirty="0">
                <a:solidFill>
                  <a:srgbClr val="002060"/>
                </a:solidFill>
              </a:rPr>
              <a:t>AP Spanish IV</a:t>
            </a:r>
          </a:p>
          <a:p>
            <a:r>
              <a:rPr lang="en-US" sz="3400" dirty="0">
                <a:solidFill>
                  <a:srgbClr val="002060"/>
                </a:solidFill>
              </a:rPr>
              <a:t>AP Spanish V</a:t>
            </a:r>
          </a:p>
          <a:p>
            <a:r>
              <a:rPr lang="en-US" sz="3400" dirty="0">
                <a:solidFill>
                  <a:srgbClr val="002060"/>
                </a:solidFill>
              </a:rPr>
              <a:t>Heritage Spanish</a:t>
            </a:r>
          </a:p>
          <a:p>
            <a:endParaRPr lang="en-US" dirty="0"/>
          </a:p>
        </p:txBody>
      </p:sp>
      <p:sp>
        <p:nvSpPr>
          <p:cNvPr id="4" name="TextBox 3"/>
          <p:cNvSpPr txBox="1"/>
          <p:nvPr/>
        </p:nvSpPr>
        <p:spPr>
          <a:xfrm>
            <a:off x="5789612" y="1371600"/>
            <a:ext cx="4876800" cy="4955203"/>
          </a:xfrm>
          <a:prstGeom prst="rect">
            <a:avLst/>
          </a:prstGeom>
          <a:noFill/>
        </p:spPr>
        <p:txBody>
          <a:bodyPr wrap="square" rtlCol="0">
            <a:spAutoFit/>
          </a:bodyPr>
          <a:lstStyle/>
          <a:p>
            <a:pPr>
              <a:buNone/>
              <a:defRPr/>
            </a:pPr>
            <a:r>
              <a:rPr lang="en-US" sz="2800" dirty="0" smtClean="0">
                <a:solidFill>
                  <a:srgbClr val="002060"/>
                </a:solidFill>
              </a:rPr>
              <a:t>Central</a:t>
            </a:r>
            <a:endParaRPr lang="en-US" sz="2800" dirty="0">
              <a:solidFill>
                <a:srgbClr val="002060"/>
              </a:solidFill>
            </a:endParaRPr>
          </a:p>
          <a:p>
            <a:pPr marL="342900" indent="-342900">
              <a:lnSpc>
                <a:spcPct val="150000"/>
              </a:lnSpc>
              <a:buFont typeface="Arial" panose="020B0604020202020204" pitchFamily="34" charset="0"/>
              <a:buChar char="•"/>
              <a:defRPr/>
            </a:pPr>
            <a:r>
              <a:rPr lang="en-US" dirty="0">
                <a:solidFill>
                  <a:srgbClr val="002060"/>
                </a:solidFill>
              </a:rPr>
              <a:t>Upper level French </a:t>
            </a:r>
            <a:r>
              <a:rPr lang="en-US" dirty="0" smtClean="0">
                <a:solidFill>
                  <a:srgbClr val="002060"/>
                </a:solidFill>
              </a:rPr>
              <a:t>(IV+)</a:t>
            </a:r>
          </a:p>
          <a:p>
            <a:pPr marL="342900" indent="-342900">
              <a:lnSpc>
                <a:spcPct val="150000"/>
              </a:lnSpc>
              <a:buFont typeface="Arial" panose="020B0604020202020204" pitchFamily="34" charset="0"/>
              <a:buChar char="•"/>
              <a:defRPr/>
            </a:pPr>
            <a:r>
              <a:rPr lang="en-US" dirty="0" smtClean="0">
                <a:solidFill>
                  <a:srgbClr val="002060"/>
                </a:solidFill>
              </a:rPr>
              <a:t>German</a:t>
            </a:r>
            <a:endParaRPr lang="en-US" dirty="0">
              <a:solidFill>
                <a:srgbClr val="002060"/>
              </a:solidFill>
            </a:endParaRPr>
          </a:p>
          <a:p>
            <a:pPr marL="342900" indent="-342900">
              <a:lnSpc>
                <a:spcPct val="150000"/>
              </a:lnSpc>
              <a:buFont typeface="Arial" panose="020B0604020202020204" pitchFamily="34" charset="0"/>
              <a:buChar char="•"/>
              <a:defRPr/>
            </a:pPr>
            <a:r>
              <a:rPr lang="en-US" dirty="0">
                <a:solidFill>
                  <a:srgbClr val="002060"/>
                </a:solidFill>
              </a:rPr>
              <a:t>Italian</a:t>
            </a:r>
          </a:p>
          <a:p>
            <a:pPr marL="342900" indent="-342900">
              <a:lnSpc>
                <a:spcPct val="150000"/>
              </a:lnSpc>
              <a:buFont typeface="Arial" panose="020B0604020202020204" pitchFamily="34" charset="0"/>
              <a:buChar char="•"/>
              <a:defRPr/>
            </a:pPr>
            <a:r>
              <a:rPr lang="en-US" dirty="0" smtClean="0">
                <a:solidFill>
                  <a:srgbClr val="002060"/>
                </a:solidFill>
              </a:rPr>
              <a:t>Chinese* </a:t>
            </a:r>
            <a:endParaRPr lang="en-US" dirty="0">
              <a:solidFill>
                <a:srgbClr val="002060"/>
              </a:solidFill>
            </a:endParaRPr>
          </a:p>
          <a:p>
            <a:pPr marL="342900" indent="-342900">
              <a:lnSpc>
                <a:spcPct val="150000"/>
              </a:lnSpc>
              <a:buFont typeface="Arial" panose="020B0604020202020204" pitchFamily="34" charset="0"/>
              <a:buChar char="•"/>
              <a:defRPr/>
            </a:pPr>
            <a:r>
              <a:rPr lang="en-US" dirty="0" smtClean="0">
                <a:solidFill>
                  <a:srgbClr val="002060"/>
                </a:solidFill>
              </a:rPr>
              <a:t>Japanese*</a:t>
            </a:r>
          </a:p>
          <a:p>
            <a:pPr marL="342900" indent="-342900">
              <a:lnSpc>
                <a:spcPct val="150000"/>
              </a:lnSpc>
              <a:buFont typeface="Arial" panose="020B0604020202020204" pitchFamily="34" charset="0"/>
              <a:buChar char="•"/>
              <a:defRPr/>
            </a:pPr>
            <a:r>
              <a:rPr lang="en-US" dirty="0" smtClean="0">
                <a:solidFill>
                  <a:srgbClr val="002060"/>
                </a:solidFill>
              </a:rPr>
              <a:t>Arabic*</a:t>
            </a:r>
            <a:endParaRPr lang="en-US" dirty="0">
              <a:solidFill>
                <a:srgbClr val="002060"/>
              </a:solidFill>
            </a:endParaRPr>
          </a:p>
          <a:p>
            <a:pPr>
              <a:defRPr/>
            </a:pPr>
            <a:endParaRPr lang="en-US" dirty="0">
              <a:solidFill>
                <a:srgbClr val="002060"/>
              </a:solidFill>
            </a:endParaRPr>
          </a:p>
          <a:p>
            <a:r>
              <a:rPr lang="en-US" sz="1600" dirty="0" smtClean="0"/>
              <a:t>*Students much be proficient on IA Assessments and passing English with a C or higher to be considered for the course.</a:t>
            </a:r>
            <a:endParaRPr lang="en-US" sz="1600" dirty="0"/>
          </a:p>
        </p:txBody>
      </p:sp>
    </p:spTree>
    <p:extLst>
      <p:ext uri="{BB962C8B-B14F-4D97-AF65-F5344CB8AC3E}">
        <p14:creationId xmlns:p14="http://schemas.microsoft.com/office/powerpoint/2010/main" val="255479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457200"/>
            <a:ext cx="10157354" cy="1397000"/>
          </a:xfrm>
        </p:spPr>
        <p:txBody>
          <a:bodyPr/>
          <a:lstStyle/>
          <a:p>
            <a:r>
              <a:rPr lang="en-US" dirty="0" smtClean="0"/>
              <a:t>Central Campus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8163867"/>
              </p:ext>
            </p:extLst>
          </p:nvPr>
        </p:nvGraphicFramePr>
        <p:xfrm>
          <a:off x="1045379" y="-76200"/>
          <a:ext cx="5791200" cy="7132320"/>
        </p:xfrm>
        <a:graphic>
          <a:graphicData uri="http://schemas.openxmlformats.org/drawingml/2006/table">
            <a:tbl>
              <a:tblPr/>
              <a:tblGrid>
                <a:gridCol w="5791200"/>
              </a:tblGrid>
              <a:tr h="421266">
                <a:tc>
                  <a:txBody>
                    <a:bodyPr/>
                    <a:lstStyle/>
                    <a:p>
                      <a:endParaRPr lang="en-US" dirty="0"/>
                    </a:p>
                  </a:txBody>
                  <a:tcPr anchor="ctr">
                    <a:lnL>
                      <a:noFill/>
                    </a:lnL>
                    <a:lnR>
                      <a:noFill/>
                    </a:lnR>
                    <a:lnT>
                      <a:noFill/>
                    </a:lnT>
                    <a:lnB>
                      <a:noFill/>
                    </a:lnB>
                  </a:tcPr>
                </a:tc>
              </a:tr>
              <a:tr h="421266">
                <a:tc>
                  <a:txBody>
                    <a:bodyPr/>
                    <a:lstStyle/>
                    <a:p>
                      <a:endParaRPr lang="en-US" dirty="0" smtClean="0"/>
                    </a:p>
                  </a:txBody>
                  <a:tcPr anchor="ctr">
                    <a:lnL>
                      <a:noFill/>
                    </a:lnL>
                    <a:lnR>
                      <a:noFill/>
                    </a:lnR>
                    <a:lnT>
                      <a:noFill/>
                    </a:lnT>
                    <a:lnB>
                      <a:noFill/>
                    </a:lnB>
                  </a:tcPr>
                </a:tc>
              </a:tr>
              <a:tr h="5476456">
                <a:tc>
                  <a:txBody>
                    <a:bodyPr/>
                    <a:lstStyle/>
                    <a:p>
                      <a:pPr marL="342900" indent="-342900">
                        <a:buFont typeface="Arial" panose="020B0604020202020204" pitchFamily="34" charset="0"/>
                        <a:buChar char="•"/>
                      </a:pPr>
                      <a:r>
                        <a:rPr lang="en-US" dirty="0" smtClean="0"/>
                        <a:t>Broadcasting &amp; Film</a:t>
                      </a:r>
                    </a:p>
                    <a:p>
                      <a:pPr marL="342900" indent="-342900">
                        <a:buFont typeface="Arial" panose="020B0604020202020204" pitchFamily="34" charset="0"/>
                        <a:buChar char="•"/>
                      </a:pPr>
                      <a:r>
                        <a:rPr lang="en-US" dirty="0" smtClean="0"/>
                        <a:t>Commercial</a:t>
                      </a:r>
                      <a:r>
                        <a:rPr lang="en-US" baseline="0" dirty="0" smtClean="0"/>
                        <a:t> Photography </a:t>
                      </a:r>
                    </a:p>
                    <a:p>
                      <a:pPr marL="342900" indent="-342900">
                        <a:buFont typeface="Arial" panose="020B0604020202020204" pitchFamily="34" charset="0"/>
                        <a:buChar char="•"/>
                      </a:pPr>
                      <a:r>
                        <a:rPr lang="en-US" baseline="0" dirty="0" smtClean="0"/>
                        <a:t>Graphic Communications</a:t>
                      </a:r>
                    </a:p>
                    <a:p>
                      <a:pPr marL="342900" indent="-342900">
                        <a:buFont typeface="Arial" panose="020B0604020202020204" pitchFamily="34" charset="0"/>
                        <a:buChar char="•"/>
                      </a:pPr>
                      <a:r>
                        <a:rPr lang="en-US" baseline="0" dirty="0" smtClean="0"/>
                        <a:t>Army JROTC*</a:t>
                      </a:r>
                    </a:p>
                    <a:p>
                      <a:pPr marL="342900" indent="-342900">
                        <a:buFont typeface="Arial" panose="020B0604020202020204" pitchFamily="34" charset="0"/>
                        <a:buChar char="•"/>
                      </a:pPr>
                      <a:r>
                        <a:rPr lang="en-US" baseline="0" dirty="0" smtClean="0"/>
                        <a:t>Early Childhood Careers</a:t>
                      </a:r>
                    </a:p>
                    <a:p>
                      <a:pPr marL="342900" indent="-342900">
                        <a:buFont typeface="Arial" panose="020B0604020202020204" pitchFamily="34" charset="0"/>
                        <a:buChar char="•"/>
                      </a:pPr>
                      <a:r>
                        <a:rPr lang="en-US" baseline="0" dirty="0" smtClean="0"/>
                        <a:t>Teacher Academy</a:t>
                      </a:r>
                    </a:p>
                    <a:p>
                      <a:pPr marL="342900" indent="-342900">
                        <a:buFont typeface="Arial" panose="020B0604020202020204" pitchFamily="34" charset="0"/>
                        <a:buChar char="•"/>
                      </a:pPr>
                      <a:r>
                        <a:rPr lang="en-US" baseline="0" dirty="0" smtClean="0"/>
                        <a:t>Urban Leadership*</a:t>
                      </a:r>
                    </a:p>
                    <a:p>
                      <a:pPr marL="342900" indent="-342900">
                        <a:buFont typeface="Arial" panose="020B0604020202020204" pitchFamily="34" charset="0"/>
                        <a:buChar char="•"/>
                      </a:pPr>
                      <a:r>
                        <a:rPr lang="en-US" baseline="0" dirty="0" smtClean="0"/>
                        <a:t>Animal Science &amp; Horticulture</a:t>
                      </a:r>
                    </a:p>
                    <a:p>
                      <a:pPr marL="342900" indent="-342900">
                        <a:buFont typeface="Arial" panose="020B0604020202020204" pitchFamily="34" charset="0"/>
                        <a:buChar char="•"/>
                      </a:pPr>
                      <a:r>
                        <a:rPr lang="en-US" baseline="0" dirty="0" smtClean="0"/>
                        <a:t>Marine Biology</a:t>
                      </a:r>
                    </a:p>
                    <a:p>
                      <a:pPr marL="342900" indent="-342900">
                        <a:buFont typeface="Arial" panose="020B0604020202020204" pitchFamily="34" charset="0"/>
                        <a:buChar char="•"/>
                      </a:pPr>
                      <a:r>
                        <a:rPr lang="en-US" baseline="0" dirty="0" smtClean="0"/>
                        <a:t>Aquarium Science</a:t>
                      </a:r>
                    </a:p>
                    <a:p>
                      <a:pPr marL="342900" indent="-342900">
                        <a:buFont typeface="Arial" panose="020B0604020202020204" pitchFamily="34" charset="0"/>
                        <a:buChar char="•"/>
                      </a:pPr>
                      <a:r>
                        <a:rPr lang="en-US" baseline="0" dirty="0" smtClean="0"/>
                        <a:t>Energy &amp; Sustainability</a:t>
                      </a:r>
                    </a:p>
                    <a:p>
                      <a:pPr marL="342900" indent="-342900">
                        <a:buFont typeface="Arial" panose="020B0604020202020204" pitchFamily="34" charset="0"/>
                        <a:buChar char="•"/>
                      </a:pPr>
                      <a:r>
                        <a:rPr lang="en-US" baseline="0" dirty="0" smtClean="0"/>
                        <a:t>Advanced Nurse Aide</a:t>
                      </a:r>
                    </a:p>
                    <a:p>
                      <a:pPr marL="342900" indent="-342900">
                        <a:buFont typeface="Arial" panose="020B0604020202020204" pitchFamily="34" charset="0"/>
                        <a:buChar char="•"/>
                      </a:pPr>
                      <a:r>
                        <a:rPr lang="en-US" baseline="0" dirty="0" smtClean="0"/>
                        <a:t>Health Science Specialist </a:t>
                      </a:r>
                    </a:p>
                    <a:p>
                      <a:pPr marL="342900" indent="-342900">
                        <a:buFont typeface="Arial" panose="020B0604020202020204" pitchFamily="34" charset="0"/>
                        <a:buChar char="•"/>
                      </a:pPr>
                      <a:r>
                        <a:rPr lang="en-US" baseline="0" dirty="0" smtClean="0"/>
                        <a:t>Anatomy &amp; Physiology</a:t>
                      </a:r>
                    </a:p>
                    <a:p>
                      <a:pPr marL="342900" indent="-342900">
                        <a:buFont typeface="Arial" panose="020B0604020202020204" pitchFamily="34" charset="0"/>
                        <a:buChar char="•"/>
                      </a:pPr>
                      <a:endParaRPr lang="en-US" baseline="0" dirty="0" smtClean="0"/>
                    </a:p>
                    <a:p>
                      <a:pPr marL="0" indent="0">
                        <a:buFont typeface="Arial" panose="020B0604020202020204" pitchFamily="34" charset="0"/>
                        <a:buNone/>
                      </a:pPr>
                      <a:r>
                        <a:rPr lang="en-US" sz="1800" baseline="0" dirty="0" smtClean="0"/>
                        <a:t>*available to 9</a:t>
                      </a:r>
                      <a:r>
                        <a:rPr lang="en-US" sz="1800" baseline="30000" dirty="0" smtClean="0"/>
                        <a:t>th</a:t>
                      </a:r>
                      <a:r>
                        <a:rPr lang="en-US" sz="1800" baseline="0" dirty="0" smtClean="0"/>
                        <a:t> grade students</a:t>
                      </a:r>
                    </a:p>
                    <a:p>
                      <a:pPr marL="342900" indent="-342900">
                        <a:buFont typeface="Arial" panose="020B0604020202020204" pitchFamily="34" charset="0"/>
                        <a:buChar char="•"/>
                      </a:pPr>
                      <a:endParaRPr lang="en-US" dirty="0"/>
                    </a:p>
                  </a:txBody>
                  <a:tcPr anchor="ctr">
                    <a:lnL>
                      <a:noFill/>
                    </a:lnL>
                    <a:lnR>
                      <a:noFill/>
                    </a:lnR>
                    <a:lnT>
                      <a:noFill/>
                    </a:lnT>
                    <a:lnB>
                      <a:noFill/>
                    </a:lnB>
                  </a:tcPr>
                </a:tc>
              </a:tr>
            </a:tbl>
          </a:graphicData>
        </a:graphic>
      </p:graphicFrame>
      <p:sp>
        <p:nvSpPr>
          <p:cNvPr id="6" name="TextBox 5"/>
          <p:cNvSpPr txBox="1"/>
          <p:nvPr/>
        </p:nvSpPr>
        <p:spPr>
          <a:xfrm>
            <a:off x="6856412" y="381000"/>
            <a:ext cx="4572000" cy="637097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Automotive Collision</a:t>
            </a:r>
          </a:p>
          <a:p>
            <a:pPr marL="342900" indent="-342900">
              <a:buFont typeface="Arial" panose="020B0604020202020204" pitchFamily="34" charset="0"/>
              <a:buChar char="•"/>
            </a:pPr>
            <a:r>
              <a:rPr lang="en-US" dirty="0" smtClean="0"/>
              <a:t>Automotive Technology</a:t>
            </a:r>
          </a:p>
          <a:p>
            <a:pPr marL="342900" indent="-342900">
              <a:buFont typeface="Arial" panose="020B0604020202020204" pitchFamily="34" charset="0"/>
              <a:buChar char="•"/>
            </a:pPr>
            <a:r>
              <a:rPr lang="en-US" dirty="0" smtClean="0"/>
              <a:t>Home Building</a:t>
            </a:r>
          </a:p>
          <a:p>
            <a:pPr marL="342900" indent="-342900">
              <a:buFont typeface="Arial" panose="020B0604020202020204" pitchFamily="34" charset="0"/>
              <a:buChar char="•"/>
            </a:pPr>
            <a:r>
              <a:rPr lang="en-US" dirty="0" smtClean="0"/>
              <a:t>Painting and Drywall</a:t>
            </a:r>
          </a:p>
          <a:p>
            <a:pPr marL="342900" indent="-342900">
              <a:buFont typeface="Arial" panose="020B0604020202020204" pitchFamily="34" charset="0"/>
              <a:buChar char="•"/>
            </a:pPr>
            <a:r>
              <a:rPr lang="en-US" dirty="0" smtClean="0"/>
              <a:t>CADD</a:t>
            </a:r>
          </a:p>
          <a:p>
            <a:pPr marL="342900" indent="-342900">
              <a:buFont typeface="Arial" panose="020B0604020202020204" pitchFamily="34" charset="0"/>
              <a:buChar char="•"/>
            </a:pPr>
            <a:r>
              <a:rPr lang="en-US" dirty="0" smtClean="0"/>
              <a:t>Engineering, Robotics, &amp; Electronics</a:t>
            </a:r>
          </a:p>
          <a:p>
            <a:pPr marL="342900" indent="-342900">
              <a:buFont typeface="Arial" panose="020B0604020202020204" pitchFamily="34" charset="0"/>
              <a:buChar char="•"/>
            </a:pPr>
            <a:r>
              <a:rPr lang="en-US" dirty="0" smtClean="0"/>
              <a:t>Project Lead the Way</a:t>
            </a:r>
          </a:p>
          <a:p>
            <a:r>
              <a:rPr lang="en-US" dirty="0"/>
              <a:t>	</a:t>
            </a:r>
            <a:r>
              <a:rPr lang="en-US" dirty="0" smtClean="0"/>
              <a:t>-Digital Electronics</a:t>
            </a:r>
          </a:p>
          <a:p>
            <a:r>
              <a:rPr lang="en-US" dirty="0"/>
              <a:t>	</a:t>
            </a:r>
            <a:r>
              <a:rPr lang="en-US" dirty="0" smtClean="0"/>
              <a:t>-Civil Engineering &amp; 	 Architecture</a:t>
            </a:r>
          </a:p>
          <a:p>
            <a:pPr marL="342900" indent="-342900">
              <a:buFont typeface="Arial" panose="020B0604020202020204" pitchFamily="34" charset="0"/>
              <a:buChar char="•"/>
            </a:pPr>
            <a:r>
              <a:rPr lang="en-US" dirty="0" smtClean="0"/>
              <a:t>Computer Technology &amp; Networking</a:t>
            </a:r>
          </a:p>
          <a:p>
            <a:pPr marL="342900" indent="-342900">
              <a:buFont typeface="Arial" panose="020B0604020202020204" pitchFamily="34" charset="0"/>
              <a:buChar char="•"/>
            </a:pPr>
            <a:r>
              <a:rPr lang="en-US" dirty="0" smtClean="0"/>
              <a:t>Mobile Apps</a:t>
            </a:r>
          </a:p>
          <a:p>
            <a:pPr marL="342900" indent="-342900">
              <a:buFont typeface="Arial" panose="020B0604020202020204" pitchFamily="34" charset="0"/>
              <a:buChar char="•"/>
            </a:pPr>
            <a:r>
              <a:rPr lang="en-US" dirty="0" smtClean="0"/>
              <a:t>Culinary Arts</a:t>
            </a:r>
          </a:p>
          <a:p>
            <a:pPr marL="342900" indent="-342900">
              <a:buFont typeface="Arial" panose="020B0604020202020204" pitchFamily="34" charset="0"/>
              <a:buChar char="•"/>
            </a:pPr>
            <a:r>
              <a:rPr lang="en-US" dirty="0" smtClean="0"/>
              <a:t>Fashion Design &amp; Merchandising</a:t>
            </a:r>
            <a:endParaRPr lang="en-US" dirty="0"/>
          </a:p>
        </p:txBody>
      </p:sp>
    </p:spTree>
    <p:extLst>
      <p:ext uri="{BB962C8B-B14F-4D97-AF65-F5344CB8AC3E}">
        <p14:creationId xmlns:p14="http://schemas.microsoft.com/office/powerpoint/2010/main" val="421801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12" y="172192"/>
            <a:ext cx="7313295" cy="762000"/>
          </a:xfrm>
        </p:spPr>
        <p:txBody>
          <a:bodyPr/>
          <a:lstStyle/>
          <a:p>
            <a:r>
              <a:rPr lang="en-US" dirty="0" smtClean="0"/>
              <a:t>If you learn </a:t>
            </a:r>
            <a:r>
              <a:rPr lang="en-US" u="sng" dirty="0" smtClean="0"/>
              <a:t>nothing</a:t>
            </a:r>
            <a:r>
              <a:rPr lang="en-US" dirty="0" smtClean="0"/>
              <a:t> else, at least learn this….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9392" b="9392"/>
          <a:stretch>
            <a:fillRect/>
          </a:stretch>
        </p:blipFill>
        <p:spPr>
          <a:xfrm>
            <a:off x="2665883" y="1295400"/>
            <a:ext cx="2971800" cy="180754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412" y="2779816"/>
            <a:ext cx="3810000" cy="3595584"/>
          </a:xfrm>
          <a:prstGeom prst="rect">
            <a:avLst/>
          </a:prstGeom>
        </p:spPr>
      </p:pic>
    </p:spTree>
    <p:extLst>
      <p:ext uri="{BB962C8B-B14F-4D97-AF65-F5344CB8AC3E}">
        <p14:creationId xmlns:p14="http://schemas.microsoft.com/office/powerpoint/2010/main" val="21874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Questions</a:t>
            </a:r>
            <a:endParaRPr lang="en-US" dirty="0"/>
          </a:p>
        </p:txBody>
      </p:sp>
      <p:sp>
        <p:nvSpPr>
          <p:cNvPr id="3" name="Content Placeholder 2"/>
          <p:cNvSpPr>
            <a:spLocks noGrp="1"/>
          </p:cNvSpPr>
          <p:nvPr>
            <p:ph idx="1"/>
          </p:nvPr>
        </p:nvSpPr>
        <p:spPr/>
        <p:txBody>
          <a:bodyPr>
            <a:normAutofit fontScale="92500"/>
          </a:bodyPr>
          <a:lstStyle/>
          <a:p>
            <a:r>
              <a:rPr lang="en-US" dirty="0" smtClean="0"/>
              <a:t>What happens if I fail a class?</a:t>
            </a:r>
          </a:p>
          <a:p>
            <a:pPr lvl="1"/>
            <a:r>
              <a:rPr lang="en-US" dirty="0" smtClean="0"/>
              <a:t>If you fail a core class (English, math, science, history) you will need to retake the class in order to earn credit towards graduation.</a:t>
            </a:r>
          </a:p>
          <a:p>
            <a:pPr lvl="1"/>
            <a:r>
              <a:rPr lang="en-US" dirty="0" smtClean="0"/>
              <a:t>If you fail an elective or fine arts class (Intro to Art, Spanish, Woodworking), you may not have to retake that specific class BUT you still need to earn the required credits (7.5 electives, 1.5 fine arts).</a:t>
            </a:r>
          </a:p>
          <a:p>
            <a:r>
              <a:rPr lang="en-US" dirty="0" smtClean="0"/>
              <a:t>Can a student graduate with 24 credits and no PE?</a:t>
            </a:r>
          </a:p>
          <a:p>
            <a:pPr lvl="1"/>
            <a:r>
              <a:rPr lang="en-US" dirty="0" smtClean="0"/>
              <a:t>No, you cannot.  State Law.</a:t>
            </a:r>
          </a:p>
          <a:p>
            <a:r>
              <a:rPr lang="en-US" dirty="0" smtClean="0"/>
              <a:t>What if I have met all of my graduation requirements as a Junior?</a:t>
            </a:r>
          </a:p>
          <a:p>
            <a:pPr lvl="1"/>
            <a:r>
              <a:rPr lang="en-US" dirty="0" smtClean="0"/>
              <a:t>You may be eligible to graduate early. Please see your counselor if you have questions.</a:t>
            </a:r>
          </a:p>
          <a:p>
            <a:endParaRPr lang="en-US" dirty="0" smtClean="0"/>
          </a:p>
          <a:p>
            <a:endParaRPr lang="en-US" dirty="0"/>
          </a:p>
        </p:txBody>
      </p:sp>
    </p:spTree>
    <p:extLst>
      <p:ext uri="{BB962C8B-B14F-4D97-AF65-F5344CB8AC3E}">
        <p14:creationId xmlns:p14="http://schemas.microsoft.com/office/powerpoint/2010/main" val="4015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REMEMBER:</a:t>
            </a:r>
          </a:p>
          <a:p>
            <a:pPr marL="0" indent="0">
              <a:buNone/>
            </a:pPr>
            <a:r>
              <a:rPr lang="en-US" dirty="0"/>
              <a:t>	</a:t>
            </a:r>
            <a:r>
              <a:rPr lang="en-US" dirty="0" smtClean="0"/>
              <a:t>When completing your Course Request Sheet:  </a:t>
            </a:r>
          </a:p>
          <a:p>
            <a:pPr marL="0" indent="0">
              <a:buNone/>
            </a:pPr>
            <a:r>
              <a:rPr lang="en-US" dirty="0"/>
              <a:t>	</a:t>
            </a:r>
            <a:r>
              <a:rPr lang="en-US" dirty="0" smtClean="0"/>
              <a:t>	these are REQUESTS, not a guarantee!</a:t>
            </a:r>
          </a:p>
          <a:p>
            <a:pPr marL="0" indent="0">
              <a:buNone/>
            </a:pPr>
            <a:endParaRPr lang="en-US" dirty="0"/>
          </a:p>
          <a:p>
            <a:pPr marL="0" indent="0">
              <a:buNone/>
            </a:pPr>
            <a:r>
              <a:rPr lang="en-US" sz="3600" dirty="0" smtClean="0"/>
              <a:t>July 1</a:t>
            </a:r>
            <a:r>
              <a:rPr lang="en-US" sz="3600" baseline="30000" dirty="0" smtClean="0"/>
              <a:t>st</a:t>
            </a:r>
            <a:r>
              <a:rPr lang="en-US" sz="3600" dirty="0"/>
              <a:t> </a:t>
            </a:r>
            <a:r>
              <a:rPr lang="en-US" dirty="0" smtClean="0"/>
              <a:t>– schedules will be visible in Infinite Campus.  </a:t>
            </a:r>
          </a:p>
          <a:p>
            <a:pPr marL="0" indent="0">
              <a:buNone/>
            </a:pPr>
            <a:r>
              <a:rPr lang="en-US" sz="2000" dirty="0" smtClean="0"/>
              <a:t>Please Note: adjustments may be made to schedules up until the day before school starts.  Be sure to check your schedule the night before school starts to confirm!</a:t>
            </a:r>
          </a:p>
        </p:txBody>
      </p:sp>
    </p:spTree>
    <p:extLst>
      <p:ext uri="{BB962C8B-B14F-4D97-AF65-F5344CB8AC3E}">
        <p14:creationId xmlns:p14="http://schemas.microsoft.com/office/powerpoint/2010/main" val="198962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Freshman Orientation	</a:t>
            </a:r>
            <a:endParaRPr lang="en-US" dirty="0"/>
          </a:p>
        </p:txBody>
      </p:sp>
      <p:sp>
        <p:nvSpPr>
          <p:cNvPr id="3" name="Content Placeholder 2"/>
          <p:cNvSpPr>
            <a:spLocks noGrp="1"/>
          </p:cNvSpPr>
          <p:nvPr>
            <p:ph idx="1"/>
          </p:nvPr>
        </p:nvSpPr>
        <p:spPr/>
        <p:txBody>
          <a:bodyPr/>
          <a:lstStyle/>
          <a:p>
            <a:r>
              <a:rPr lang="en-US" dirty="0" smtClean="0"/>
              <a:t>August 1</a:t>
            </a:r>
            <a:r>
              <a:rPr lang="en-US" baseline="30000" dirty="0" smtClean="0"/>
              <a:t>st</a:t>
            </a:r>
            <a:r>
              <a:rPr lang="en-US" dirty="0" smtClean="0"/>
              <a:t> &amp; 2</a:t>
            </a:r>
            <a:r>
              <a:rPr lang="en-US" baseline="30000" dirty="0" smtClean="0"/>
              <a:t>nd</a:t>
            </a:r>
            <a:r>
              <a:rPr lang="en-US" dirty="0" smtClean="0"/>
              <a:t>, 2016</a:t>
            </a:r>
          </a:p>
          <a:p>
            <a:r>
              <a:rPr lang="en-US" dirty="0" smtClean="0"/>
              <a:t>At Roosevelt High School</a:t>
            </a:r>
          </a:p>
          <a:p>
            <a:r>
              <a:rPr lang="en-US" dirty="0" smtClean="0"/>
              <a:t>A mailing will be sent to your address in Infinite Campus.  Please make sure your information is up to date!</a:t>
            </a:r>
          </a:p>
          <a:p>
            <a:endParaRPr lang="en-US" dirty="0"/>
          </a:p>
          <a:p>
            <a:r>
              <a:rPr lang="en-US" dirty="0" smtClean="0"/>
              <a:t>During orientation, your student will get tours of the building, learn more about Roosevelt High School, get their student ID, and connect with their Rider Crew leader!  </a:t>
            </a:r>
          </a:p>
          <a:p>
            <a:r>
              <a:rPr lang="en-US" dirty="0" smtClean="0"/>
              <a:t>See you in August!</a:t>
            </a:r>
            <a:endParaRPr lang="en-US" dirty="0"/>
          </a:p>
        </p:txBody>
      </p:sp>
    </p:spTree>
    <p:extLst>
      <p:ext uri="{BB962C8B-B14F-4D97-AF65-F5344CB8AC3E}">
        <p14:creationId xmlns:p14="http://schemas.microsoft.com/office/powerpoint/2010/main" val="50132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752600"/>
            <a:ext cx="11506199" cy="4622800"/>
          </a:xfrm>
        </p:spPr>
        <p:txBody>
          <a:bodyPr>
            <a:normAutofit/>
          </a:bodyPr>
          <a:lstStyle/>
          <a:p>
            <a:r>
              <a:rPr lang="en-US" dirty="0" smtClean="0"/>
              <a:t>Stacey </a:t>
            </a:r>
            <a:r>
              <a:rPr lang="en-US" dirty="0" err="1" smtClean="0"/>
              <a:t>Haylett</a:t>
            </a:r>
            <a:r>
              <a:rPr lang="en-US" dirty="0" smtClean="0"/>
              <a:t> - 9/10</a:t>
            </a:r>
            <a:br>
              <a:rPr lang="en-US" dirty="0" smtClean="0"/>
            </a:br>
            <a:r>
              <a:rPr lang="en-US" dirty="0"/>
              <a:t>	</a:t>
            </a:r>
            <a:r>
              <a:rPr lang="en-US" sz="4000" dirty="0"/>
              <a:t>s</a:t>
            </a:r>
            <a:r>
              <a:rPr lang="en-US" sz="4000" dirty="0" smtClean="0"/>
              <a:t>tacey.haylett@dmschools.org</a:t>
            </a:r>
            <a:r>
              <a:rPr lang="en-US" dirty="0" smtClean="0"/>
              <a:t/>
            </a:r>
            <a:br>
              <a:rPr lang="en-US" dirty="0" smtClean="0"/>
            </a:br>
            <a:r>
              <a:rPr lang="en-US" dirty="0" smtClean="0"/>
              <a:t>Haylie Miller – 9/10</a:t>
            </a:r>
            <a:br>
              <a:rPr lang="en-US" dirty="0" smtClean="0"/>
            </a:br>
            <a:r>
              <a:rPr lang="en-US" dirty="0"/>
              <a:t>	</a:t>
            </a:r>
            <a:r>
              <a:rPr lang="en-US" sz="4000" dirty="0"/>
              <a:t>h</a:t>
            </a:r>
            <a:r>
              <a:rPr lang="en-US" sz="4000" dirty="0" smtClean="0"/>
              <a:t>aylie.miller@dmschools.org</a:t>
            </a:r>
            <a:r>
              <a:rPr lang="en-US" dirty="0" smtClean="0"/>
              <a:t/>
            </a:r>
            <a:br>
              <a:rPr lang="en-US" dirty="0" smtClean="0"/>
            </a:br>
            <a:r>
              <a:rPr lang="en-US" dirty="0" smtClean="0"/>
              <a:t>Ryan Williamson – 11/12</a:t>
            </a:r>
            <a:br>
              <a:rPr lang="en-US" dirty="0" smtClean="0"/>
            </a:br>
            <a:r>
              <a:rPr lang="en-US" dirty="0"/>
              <a:t>	</a:t>
            </a:r>
            <a:r>
              <a:rPr lang="en-US" sz="4000" dirty="0" smtClean="0"/>
              <a:t>ryan.Williamson@dmschools.org</a:t>
            </a:r>
            <a:endParaRPr lang="en-US" sz="4000" dirty="0"/>
          </a:p>
        </p:txBody>
      </p:sp>
      <p:sp>
        <p:nvSpPr>
          <p:cNvPr id="3" name="Text Placeholder 2"/>
          <p:cNvSpPr>
            <a:spLocks noGrp="1"/>
          </p:cNvSpPr>
          <p:nvPr>
            <p:ph type="body" idx="1"/>
          </p:nvPr>
        </p:nvSpPr>
        <p:spPr>
          <a:xfrm>
            <a:off x="455612" y="35417"/>
            <a:ext cx="7008574" cy="1296987"/>
          </a:xfrm>
        </p:spPr>
        <p:txBody>
          <a:bodyPr/>
          <a:lstStyle/>
          <a:p>
            <a:r>
              <a:rPr lang="en-US" dirty="0" smtClean="0"/>
              <a:t>Contact us….	</a:t>
            </a:r>
            <a:endParaRPr lang="en-US" dirty="0"/>
          </a:p>
        </p:txBody>
      </p:sp>
    </p:spTree>
    <p:extLst>
      <p:ext uri="{BB962C8B-B14F-4D97-AF65-F5344CB8AC3E}">
        <p14:creationId xmlns:p14="http://schemas.microsoft.com/office/powerpoint/2010/main" val="16583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counselors are…</a:t>
            </a:r>
            <a:endParaRPr lang="en-US" dirty="0"/>
          </a:p>
        </p:txBody>
      </p:sp>
      <p:sp>
        <p:nvSpPr>
          <p:cNvPr id="3" name="Content Placeholder 2"/>
          <p:cNvSpPr>
            <a:spLocks noGrp="1"/>
          </p:cNvSpPr>
          <p:nvPr>
            <p:ph idx="1"/>
          </p:nvPr>
        </p:nvSpPr>
        <p:spPr>
          <a:xfrm>
            <a:off x="836612" y="1676400"/>
            <a:ext cx="11071517" cy="4470400"/>
          </a:xfrm>
        </p:spPr>
        <p:txBody>
          <a:bodyPr/>
          <a:lstStyle/>
          <a:p>
            <a:r>
              <a:rPr lang="en-US" dirty="0" smtClean="0"/>
              <a:t>Ms. </a:t>
            </a:r>
            <a:r>
              <a:rPr lang="en-US" dirty="0" err="1" smtClean="0"/>
              <a:t>Haylett</a:t>
            </a:r>
            <a:r>
              <a:rPr lang="en-US" dirty="0" smtClean="0"/>
              <a:t> </a:t>
            </a:r>
          </a:p>
          <a:p>
            <a:r>
              <a:rPr lang="en-US" dirty="0" smtClean="0"/>
              <a:t>Ms. Miller</a:t>
            </a:r>
          </a:p>
          <a:p>
            <a:r>
              <a:rPr lang="en-US" dirty="0" smtClean="0"/>
              <a:t>Ms. Fahey</a:t>
            </a:r>
          </a:p>
          <a:p>
            <a:r>
              <a:rPr lang="en-US" dirty="0" smtClean="0"/>
              <a:t>Mr. Williamson</a:t>
            </a:r>
            <a:endParaRPr lang="en-US" dirty="0"/>
          </a:p>
          <a:p>
            <a:pPr marL="0" indent="0">
              <a:buNone/>
            </a:pPr>
            <a:endParaRPr lang="en-US" dirty="0" smtClean="0"/>
          </a:p>
          <a:p>
            <a:pPr marL="0" indent="0">
              <a:buNone/>
            </a:pPr>
            <a:r>
              <a:rPr lang="en-US" dirty="0" smtClean="0"/>
              <a:t>We </a:t>
            </a:r>
            <a:r>
              <a:rPr lang="en-US" dirty="0"/>
              <a:t>are here to help you so stop by and see </a:t>
            </a:r>
            <a:r>
              <a:rPr lang="en-US" dirty="0" smtClean="0"/>
              <a:t>us if you have any questions</a:t>
            </a:r>
            <a:endParaRPr lang="en-US" dirty="0"/>
          </a:p>
        </p:txBody>
      </p:sp>
    </p:spTree>
    <p:extLst>
      <p:ext uri="{BB962C8B-B14F-4D97-AF65-F5344CB8AC3E}">
        <p14:creationId xmlns:p14="http://schemas.microsoft.com/office/powerpoint/2010/main" val="3902615852"/>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is a credit?</a:t>
            </a:r>
            <a:endParaRPr lang="en-US" dirty="0"/>
          </a:p>
        </p:txBody>
      </p:sp>
      <p:sp>
        <p:nvSpPr>
          <p:cNvPr id="14" name="Content Placeholder 13"/>
          <p:cNvSpPr>
            <a:spLocks noGrp="1"/>
          </p:cNvSpPr>
          <p:nvPr>
            <p:ph idx="1"/>
          </p:nvPr>
        </p:nvSpPr>
        <p:spPr/>
        <p:txBody>
          <a:bodyPr/>
          <a:lstStyle/>
          <a:p>
            <a:r>
              <a:rPr lang="en-US" dirty="0" smtClean="0"/>
              <a:t>A credit is the value that is earned when you PASS a class.</a:t>
            </a:r>
          </a:p>
          <a:p>
            <a:r>
              <a:rPr lang="en-US" dirty="0" smtClean="0"/>
              <a:t>You earn .5 credits per class WHEN you pass.</a:t>
            </a:r>
          </a:p>
          <a:p>
            <a:r>
              <a:rPr lang="en-US" dirty="0" smtClean="0"/>
              <a:t>PASSING = an A, B, C, or D. </a:t>
            </a:r>
          </a:p>
          <a:p>
            <a:r>
              <a:rPr lang="en-US" dirty="0" smtClean="0"/>
              <a:t>PASSING SRG class = 1.5 or higher.</a:t>
            </a:r>
          </a:p>
          <a:p>
            <a:r>
              <a:rPr lang="en-US" dirty="0" smtClean="0"/>
              <a:t>F = 0.0 credits</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anim calcmode="lin" valueType="num">
                                      <p:cBhvr>
                                        <p:cTn id="1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anim calcmode="lin" valueType="num">
                                      <p:cBhvr>
                                        <p:cTn id="2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1000"/>
                                        <p:tgtEl>
                                          <p:spTgt spid="14">
                                            <p:txEl>
                                              <p:pRg st="4" end="4"/>
                                            </p:txEl>
                                          </p:spTgt>
                                        </p:tgtEl>
                                      </p:cBhvr>
                                    </p:animEffect>
                                    <p:anim calcmode="lin" valueType="num">
                                      <p:cBhvr>
                                        <p:cTn id="2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GPA-SRG</a:t>
            </a:r>
            <a:endParaRPr lang="en-US" dirty="0"/>
          </a:p>
        </p:txBody>
      </p:sp>
      <p:sp>
        <p:nvSpPr>
          <p:cNvPr id="3" name="Content Placeholder 2"/>
          <p:cNvSpPr>
            <a:spLocks noGrp="1"/>
          </p:cNvSpPr>
          <p:nvPr>
            <p:ph idx="1"/>
          </p:nvPr>
        </p:nvSpPr>
        <p:spPr/>
        <p:txBody>
          <a:bodyPr>
            <a:normAutofit/>
          </a:bodyPr>
          <a:lstStyle/>
          <a:p>
            <a:r>
              <a:rPr lang="en-US" dirty="0" smtClean="0"/>
              <a:t>Each grade that you earn is worth a numerical value.</a:t>
            </a:r>
          </a:p>
          <a:p>
            <a:r>
              <a:rPr lang="en-US" dirty="0" smtClean="0"/>
              <a:t>Grade Point Average (GPA) is the average of the grades you have earned.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4593125"/>
              </p:ext>
            </p:extLst>
          </p:nvPr>
        </p:nvGraphicFramePr>
        <p:xfrm>
          <a:off x="1522412" y="3398108"/>
          <a:ext cx="8125884" cy="2743200"/>
        </p:xfrm>
        <a:graphic>
          <a:graphicData uri="http://schemas.openxmlformats.org/drawingml/2006/table">
            <a:tbl>
              <a:tblPr firstRow="1" bandRow="1">
                <a:tableStyleId>{69012ECD-51FC-41F1-AA8D-1B2483CD663E}</a:tableStyleId>
              </a:tblPr>
              <a:tblGrid>
                <a:gridCol w="2708628"/>
                <a:gridCol w="2708628"/>
                <a:gridCol w="2708628"/>
              </a:tblGrid>
              <a:tr h="370840">
                <a:tc>
                  <a:txBody>
                    <a:bodyPr/>
                    <a:lstStyle/>
                    <a:p>
                      <a:pPr algn="ctr"/>
                      <a:r>
                        <a:rPr lang="en-US" dirty="0" smtClean="0">
                          <a:solidFill>
                            <a:schemeClr val="tx1"/>
                          </a:solidFill>
                        </a:rPr>
                        <a:t>SRG</a:t>
                      </a:r>
                      <a:endParaRPr lang="en-US" dirty="0">
                        <a:solidFill>
                          <a:schemeClr val="tx1"/>
                        </a:solidFill>
                      </a:endParaRPr>
                    </a:p>
                  </a:txBody>
                  <a:tcPr>
                    <a:noFill/>
                  </a:tcPr>
                </a:tc>
                <a:tc>
                  <a:txBody>
                    <a:bodyPr/>
                    <a:lstStyle/>
                    <a:p>
                      <a:pPr algn="ctr"/>
                      <a:r>
                        <a:rPr lang="en-US" dirty="0" smtClean="0">
                          <a:solidFill>
                            <a:schemeClr val="tx1"/>
                          </a:solidFill>
                        </a:rPr>
                        <a:t>Grade</a:t>
                      </a:r>
                      <a:endParaRPr lang="en-US" dirty="0">
                        <a:solidFill>
                          <a:schemeClr val="tx1"/>
                        </a:solidFill>
                      </a:endParaRPr>
                    </a:p>
                  </a:txBody>
                  <a:tcPr>
                    <a:noFill/>
                  </a:tcPr>
                </a:tc>
                <a:tc>
                  <a:txBody>
                    <a:bodyPr/>
                    <a:lstStyle/>
                    <a:p>
                      <a:pPr algn="ctr"/>
                      <a:r>
                        <a:rPr lang="en-US" dirty="0" smtClean="0">
                          <a:solidFill>
                            <a:schemeClr val="tx1"/>
                          </a:solidFill>
                        </a:rPr>
                        <a:t>GPA</a:t>
                      </a:r>
                      <a:endParaRPr lang="en-US" dirty="0">
                        <a:solidFill>
                          <a:schemeClr val="tx1"/>
                        </a:solidFill>
                      </a:endParaRPr>
                    </a:p>
                  </a:txBody>
                  <a:tcPr>
                    <a:noFill/>
                  </a:tcPr>
                </a:tc>
              </a:tr>
              <a:tr h="370840">
                <a:tc>
                  <a:txBody>
                    <a:bodyPr/>
                    <a:lstStyle/>
                    <a:p>
                      <a:pPr algn="ctr"/>
                      <a:r>
                        <a:rPr lang="en-US" dirty="0" smtClean="0"/>
                        <a:t>3.0-4.0</a:t>
                      </a:r>
                      <a:endParaRPr lang="en-US" dirty="0"/>
                    </a:p>
                  </a:txBody>
                  <a:tcPr/>
                </a:tc>
                <a:tc>
                  <a:txBody>
                    <a:bodyPr/>
                    <a:lstStyle/>
                    <a:p>
                      <a:pPr algn="ctr"/>
                      <a:r>
                        <a:rPr lang="en-US" dirty="0" smtClean="0"/>
                        <a:t>A</a:t>
                      </a:r>
                      <a:endParaRPr lang="en-US" dirty="0"/>
                    </a:p>
                  </a:txBody>
                  <a:tcPr/>
                </a:tc>
                <a:tc>
                  <a:txBody>
                    <a:bodyPr/>
                    <a:lstStyle/>
                    <a:p>
                      <a:pPr algn="ctr"/>
                      <a:r>
                        <a:rPr lang="en-US" dirty="0" smtClean="0"/>
                        <a:t>4.0</a:t>
                      </a:r>
                    </a:p>
                  </a:txBody>
                  <a:tcPr/>
                </a:tc>
              </a:tr>
              <a:tr h="370840">
                <a:tc>
                  <a:txBody>
                    <a:bodyPr/>
                    <a:lstStyle/>
                    <a:p>
                      <a:pPr algn="ctr"/>
                      <a:r>
                        <a:rPr lang="en-US" dirty="0" smtClean="0"/>
                        <a:t>2.5-2.99</a:t>
                      </a:r>
                      <a:endParaRPr lang="en-US" dirty="0"/>
                    </a:p>
                  </a:txBody>
                  <a:tcPr/>
                </a:tc>
                <a:tc>
                  <a:txBody>
                    <a:bodyPr/>
                    <a:lstStyle/>
                    <a:p>
                      <a:pPr algn="ctr"/>
                      <a:r>
                        <a:rPr lang="en-US" dirty="0" smtClean="0"/>
                        <a:t>B</a:t>
                      </a:r>
                      <a:endParaRPr lang="en-US" dirty="0"/>
                    </a:p>
                  </a:txBody>
                  <a:tcPr/>
                </a:tc>
                <a:tc>
                  <a:txBody>
                    <a:bodyPr/>
                    <a:lstStyle/>
                    <a:p>
                      <a:pPr algn="ctr"/>
                      <a:r>
                        <a:rPr lang="en-US" dirty="0" smtClean="0"/>
                        <a:t>3.0</a:t>
                      </a:r>
                      <a:endParaRPr lang="en-US" dirty="0"/>
                    </a:p>
                  </a:txBody>
                  <a:tcPr/>
                </a:tc>
              </a:tr>
              <a:tr h="370840">
                <a:tc>
                  <a:txBody>
                    <a:bodyPr/>
                    <a:lstStyle/>
                    <a:p>
                      <a:pPr algn="ctr"/>
                      <a:r>
                        <a:rPr lang="en-US" dirty="0" smtClean="0"/>
                        <a:t>2.0-2.4</a:t>
                      </a:r>
                      <a:endParaRPr lang="en-US" dirty="0"/>
                    </a:p>
                  </a:txBody>
                  <a:tcPr/>
                </a:tc>
                <a:tc>
                  <a:txBody>
                    <a:bodyPr/>
                    <a:lstStyle/>
                    <a:p>
                      <a:pPr algn="ctr"/>
                      <a:r>
                        <a:rPr lang="en-US" dirty="0" smtClean="0"/>
                        <a:t>C</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1.5-1.99</a:t>
                      </a:r>
                      <a:endParaRPr lang="en-US" dirty="0"/>
                    </a:p>
                  </a:txBody>
                  <a:tcPr/>
                </a:tc>
                <a:tc>
                  <a:txBody>
                    <a:bodyPr/>
                    <a:lstStyle/>
                    <a:p>
                      <a:pPr algn="ctr"/>
                      <a:r>
                        <a:rPr lang="en-US" dirty="0" smtClean="0"/>
                        <a:t>D</a:t>
                      </a:r>
                      <a:endParaRPr lang="en-US" dirty="0"/>
                    </a:p>
                  </a:txBody>
                  <a:tcPr/>
                </a:tc>
                <a:tc>
                  <a:txBody>
                    <a:bodyPr/>
                    <a:lstStyle/>
                    <a:p>
                      <a:pPr algn="ctr"/>
                      <a:r>
                        <a:rPr lang="en-US" dirty="0" smtClean="0"/>
                        <a:t>1.0</a:t>
                      </a:r>
                      <a:endParaRPr lang="en-US" dirty="0"/>
                    </a:p>
                  </a:txBody>
                  <a:tcPr/>
                </a:tc>
              </a:tr>
              <a:tr h="370840">
                <a:tc>
                  <a:txBody>
                    <a:bodyPr/>
                    <a:lstStyle/>
                    <a:p>
                      <a:pPr algn="ctr"/>
                      <a:r>
                        <a:rPr lang="en-US" dirty="0" smtClean="0"/>
                        <a:t>0-1.49</a:t>
                      </a:r>
                      <a:endParaRPr lang="en-US" dirty="0"/>
                    </a:p>
                  </a:txBody>
                  <a:tcPr/>
                </a:tc>
                <a:tc>
                  <a:txBody>
                    <a:bodyPr/>
                    <a:lstStyle/>
                    <a:p>
                      <a:pPr algn="ctr"/>
                      <a:r>
                        <a:rPr lang="en-US" dirty="0" smtClean="0"/>
                        <a:t>F</a:t>
                      </a:r>
                      <a:endParaRPr lang="en-US" dirty="0"/>
                    </a:p>
                  </a:txBody>
                  <a:tcPr/>
                </a:tc>
                <a:tc>
                  <a:txBody>
                    <a:bodyPr/>
                    <a:lstStyle/>
                    <a:p>
                      <a:pPr algn="ctr"/>
                      <a:r>
                        <a:rPr lang="en-US" dirty="0" smtClean="0"/>
                        <a:t>0.0</a:t>
                      </a:r>
                      <a:endParaRPr lang="en-US" dirty="0"/>
                    </a:p>
                  </a:txBody>
                  <a:tcPr/>
                </a:tc>
              </a:tr>
            </a:tbl>
          </a:graphicData>
        </a:graphic>
      </p:graphicFrame>
    </p:spTree>
    <p:extLst>
      <p:ext uri="{BB962C8B-B14F-4D97-AF65-F5344CB8AC3E}">
        <p14:creationId xmlns:p14="http://schemas.microsoft.com/office/powerpoint/2010/main" val="259745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transcript?</a:t>
            </a:r>
            <a:endParaRPr lang="en-US" dirty="0"/>
          </a:p>
        </p:txBody>
      </p:sp>
      <p:sp>
        <p:nvSpPr>
          <p:cNvPr id="3" name="Content Placeholder 2"/>
          <p:cNvSpPr>
            <a:spLocks noGrp="1"/>
          </p:cNvSpPr>
          <p:nvPr>
            <p:ph idx="1"/>
          </p:nvPr>
        </p:nvSpPr>
        <p:spPr/>
        <p:txBody>
          <a:bodyPr/>
          <a:lstStyle/>
          <a:p>
            <a:r>
              <a:rPr lang="en-US" dirty="0" smtClean="0"/>
              <a:t>Official record of your entire high school career.</a:t>
            </a:r>
          </a:p>
          <a:p>
            <a:r>
              <a:rPr lang="en-US" dirty="0" smtClean="0"/>
              <a:t>What is on it?</a:t>
            </a:r>
          </a:p>
          <a:p>
            <a:pPr lvl="1"/>
            <a:r>
              <a:rPr lang="en-US" dirty="0" smtClean="0"/>
              <a:t>Attendance: absences, </a:t>
            </a:r>
            <a:r>
              <a:rPr lang="en-US" dirty="0" err="1" smtClean="0"/>
              <a:t>tardies</a:t>
            </a:r>
            <a:endParaRPr lang="en-US" dirty="0" smtClean="0"/>
          </a:p>
          <a:p>
            <a:pPr lvl="1"/>
            <a:r>
              <a:rPr lang="en-US" dirty="0" smtClean="0"/>
              <a:t>Enrollment: how many schools you attended K-12</a:t>
            </a:r>
          </a:p>
          <a:p>
            <a:pPr lvl="1"/>
            <a:r>
              <a:rPr lang="en-US" dirty="0" smtClean="0"/>
              <a:t>GPA, Class Rank</a:t>
            </a:r>
          </a:p>
          <a:p>
            <a:pPr lvl="1"/>
            <a:r>
              <a:rPr lang="en-US" dirty="0" smtClean="0"/>
              <a:t>Courses Attempted, Grades, Drops</a:t>
            </a:r>
          </a:p>
          <a:p>
            <a:pPr lvl="1"/>
            <a:r>
              <a:rPr lang="en-US" dirty="0" smtClean="0"/>
              <a:t>Test Scores (Iowa Assessments, ACT, PSAT, SAT, </a:t>
            </a:r>
            <a:r>
              <a:rPr lang="en-US" dirty="0" err="1" smtClean="0"/>
              <a:t>etc</a:t>
            </a:r>
            <a:r>
              <a:rPr lang="en-US" dirty="0" smtClean="0"/>
              <a:t>)</a:t>
            </a:r>
            <a:endParaRPr lang="en-US" dirty="0"/>
          </a:p>
        </p:txBody>
      </p:sp>
    </p:spTree>
    <p:extLst>
      <p:ext uri="{BB962C8B-B14F-4D97-AF65-F5344CB8AC3E}">
        <p14:creationId xmlns:p14="http://schemas.microsoft.com/office/powerpoint/2010/main" val="167460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92" y="98312"/>
            <a:ext cx="10157354" cy="939800"/>
          </a:xfrm>
        </p:spPr>
        <p:txBody>
          <a:bodyPr/>
          <a:lstStyle/>
          <a:p>
            <a:r>
              <a:rPr lang="en-US" dirty="0" smtClean="0"/>
              <a:t>Sample Transcript…</a:t>
            </a:r>
            <a:endParaRPr lang="en-US" dirty="0"/>
          </a:p>
        </p:txBody>
      </p:sp>
      <p:pic>
        <p:nvPicPr>
          <p:cNvPr id="6" name="Content Placeholder 5" descr="20150911103156804.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27387" t="22219" r="31520" b="3239"/>
          <a:stretch/>
        </p:blipFill>
        <p:spPr>
          <a:xfrm>
            <a:off x="992859" y="1019577"/>
            <a:ext cx="5939753" cy="5800323"/>
          </a:xfrm>
          <a:prstGeom prst="rect">
            <a:avLst/>
          </a:prstGeom>
          <a:noFill/>
          <a:ln>
            <a:solidFill>
              <a:schemeClr val="accent1"/>
            </a:solidFill>
          </a:ln>
        </p:spPr>
      </p:pic>
      <p:pic>
        <p:nvPicPr>
          <p:cNvPr id="7" name="Picture 6" descr="20150911103156804.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6255" t="16324" r="44036" b="3163"/>
          <a:stretch/>
        </p:blipFill>
        <p:spPr>
          <a:xfrm>
            <a:off x="7222876" y="304800"/>
            <a:ext cx="3969270" cy="5791200"/>
          </a:xfrm>
          <a:prstGeom prst="rect">
            <a:avLst/>
          </a:prstGeom>
        </p:spPr>
      </p:pic>
      <p:sp>
        <p:nvSpPr>
          <p:cNvPr id="10" name="Rectangle 9"/>
          <p:cNvSpPr/>
          <p:nvPr/>
        </p:nvSpPr>
        <p:spPr>
          <a:xfrm>
            <a:off x="1522412" y="1752600"/>
            <a:ext cx="1600200"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71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lstStyle/>
          <a:p>
            <a:pPr algn="ctr"/>
            <a:r>
              <a:rPr lang="en-US" dirty="0" smtClean="0"/>
              <a:t>How do I graduate?</a:t>
            </a:r>
            <a:endParaRPr lang="en-US" dirty="0"/>
          </a:p>
        </p:txBody>
      </p:sp>
      <p:sp>
        <p:nvSpPr>
          <p:cNvPr id="3" name="Text Placeholder 2"/>
          <p:cNvSpPr>
            <a:spLocks noGrp="1"/>
          </p:cNvSpPr>
          <p:nvPr>
            <p:ph type="body" idx="1"/>
          </p:nvPr>
        </p:nvSpPr>
        <p:spPr>
          <a:xfrm>
            <a:off x="1091007" y="1367618"/>
            <a:ext cx="4973041" cy="512064"/>
          </a:xfrm>
        </p:spPr>
        <p:txBody>
          <a:bodyPr/>
          <a:lstStyle/>
          <a:p>
            <a:r>
              <a:rPr lang="en-US" sz="2000" dirty="0" smtClean="0"/>
              <a:t>Total Credits for High Graduation</a:t>
            </a:r>
            <a:endParaRPr lang="en-US" sz="2000" dirty="0"/>
          </a:p>
        </p:txBody>
      </p:sp>
      <p:sp>
        <p:nvSpPr>
          <p:cNvPr id="4" name="Content Placeholder 3"/>
          <p:cNvSpPr>
            <a:spLocks noGrp="1"/>
          </p:cNvSpPr>
          <p:nvPr>
            <p:ph sz="half" idx="2"/>
          </p:nvPr>
        </p:nvSpPr>
        <p:spPr>
          <a:xfrm>
            <a:off x="1086944" y="2028100"/>
            <a:ext cx="4977104" cy="3962400"/>
          </a:xfrm>
        </p:spPr>
        <p:txBody>
          <a:bodyPr>
            <a:normAutofit fontScale="85000" lnSpcReduction="20000"/>
          </a:bodyPr>
          <a:lstStyle/>
          <a:p>
            <a:r>
              <a:rPr lang="en-US" dirty="0" smtClean="0"/>
              <a:t>English = 4.0</a:t>
            </a:r>
          </a:p>
          <a:p>
            <a:r>
              <a:rPr lang="en-US" dirty="0" smtClean="0"/>
              <a:t>Social Science = 3.0</a:t>
            </a:r>
          </a:p>
          <a:p>
            <a:r>
              <a:rPr lang="en-US" dirty="0" smtClean="0"/>
              <a:t>Math = 3.0</a:t>
            </a:r>
          </a:p>
          <a:p>
            <a:r>
              <a:rPr lang="en-US" dirty="0" smtClean="0"/>
              <a:t>Science = 3.0</a:t>
            </a:r>
          </a:p>
          <a:p>
            <a:r>
              <a:rPr lang="en-US" dirty="0" smtClean="0"/>
              <a:t>Fine Arts = 1.5</a:t>
            </a:r>
          </a:p>
          <a:p>
            <a:r>
              <a:rPr lang="en-US" dirty="0" smtClean="0"/>
              <a:t>PE (CPR) = 1.0</a:t>
            </a:r>
          </a:p>
          <a:p>
            <a:r>
              <a:rPr lang="en-US" dirty="0" smtClean="0"/>
              <a:t>Elective = 7.5</a:t>
            </a:r>
          </a:p>
          <a:p>
            <a:r>
              <a:rPr lang="en-US" dirty="0" smtClean="0"/>
              <a:t>21</a:t>
            </a:r>
            <a:r>
              <a:rPr lang="en-US" baseline="30000" dirty="0" smtClean="0"/>
              <a:t>st</a:t>
            </a:r>
            <a:r>
              <a:rPr lang="en-US" dirty="0" smtClean="0"/>
              <a:t> Century Skills</a:t>
            </a:r>
          </a:p>
          <a:p>
            <a:r>
              <a:rPr lang="en-US" dirty="0" smtClean="0"/>
              <a:t>Total Credits Needed = 23</a:t>
            </a:r>
            <a:endParaRPr lang="en-US" dirty="0"/>
          </a:p>
        </p:txBody>
      </p:sp>
      <p:sp>
        <p:nvSpPr>
          <p:cNvPr id="5" name="Text Placeholder 4"/>
          <p:cNvSpPr>
            <a:spLocks noGrp="1"/>
          </p:cNvSpPr>
          <p:nvPr>
            <p:ph type="body" sz="quarter" idx="3"/>
          </p:nvPr>
        </p:nvSpPr>
        <p:spPr>
          <a:xfrm>
            <a:off x="6301622" y="1409603"/>
            <a:ext cx="4973041" cy="512064"/>
          </a:xfrm>
        </p:spPr>
        <p:txBody>
          <a:bodyPr/>
          <a:lstStyle/>
          <a:p>
            <a:r>
              <a:rPr lang="en-US" sz="2000" dirty="0" smtClean="0"/>
              <a:t>Total Credits for College</a:t>
            </a:r>
            <a:endParaRPr lang="en-US" sz="2000" dirty="0"/>
          </a:p>
        </p:txBody>
      </p:sp>
      <p:sp>
        <p:nvSpPr>
          <p:cNvPr id="6" name="Content Placeholder 5"/>
          <p:cNvSpPr>
            <a:spLocks noGrp="1"/>
          </p:cNvSpPr>
          <p:nvPr>
            <p:ph sz="quarter" idx="4"/>
          </p:nvPr>
        </p:nvSpPr>
        <p:spPr>
          <a:xfrm>
            <a:off x="6231468" y="1956678"/>
            <a:ext cx="4977104" cy="3962400"/>
          </a:xfrm>
        </p:spPr>
        <p:txBody>
          <a:bodyPr>
            <a:noAutofit/>
          </a:bodyPr>
          <a:lstStyle/>
          <a:p>
            <a:r>
              <a:rPr lang="en-US" sz="1600" dirty="0" smtClean="0"/>
              <a:t>English = 4.0</a:t>
            </a:r>
          </a:p>
          <a:p>
            <a:r>
              <a:rPr lang="en-US" sz="1600" dirty="0" smtClean="0"/>
              <a:t>Social Science = 3.0</a:t>
            </a:r>
          </a:p>
          <a:p>
            <a:r>
              <a:rPr lang="en-US" sz="1600" dirty="0" smtClean="0"/>
              <a:t>Math = 3.0</a:t>
            </a:r>
          </a:p>
          <a:p>
            <a:r>
              <a:rPr lang="en-US" sz="1600" dirty="0" smtClean="0"/>
              <a:t>Science = 3.0</a:t>
            </a:r>
          </a:p>
          <a:p>
            <a:r>
              <a:rPr lang="en-US" sz="1600" dirty="0" smtClean="0"/>
              <a:t>Fine Arts = 1.0</a:t>
            </a:r>
          </a:p>
          <a:p>
            <a:r>
              <a:rPr lang="en-US" sz="1600" dirty="0" smtClean="0"/>
              <a:t>PE = 1.0</a:t>
            </a:r>
          </a:p>
          <a:p>
            <a:r>
              <a:rPr lang="en-US" sz="1600" dirty="0" smtClean="0"/>
              <a:t>Elective = 7.0</a:t>
            </a:r>
          </a:p>
          <a:p>
            <a:r>
              <a:rPr lang="en-US" sz="1600" dirty="0" smtClean="0"/>
              <a:t>World Language = 2.0</a:t>
            </a:r>
          </a:p>
          <a:p>
            <a:r>
              <a:rPr lang="en-US" sz="1600" dirty="0" smtClean="0"/>
              <a:t>Total Credits Needed = 24.5 </a:t>
            </a:r>
            <a:endParaRPr lang="en-US" sz="1600" dirty="0"/>
          </a:p>
        </p:txBody>
      </p:sp>
    </p:spTree>
    <p:extLst>
      <p:ext uri="{BB962C8B-B14F-4D97-AF65-F5344CB8AC3E}">
        <p14:creationId xmlns:p14="http://schemas.microsoft.com/office/powerpoint/2010/main" val="53793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arn(inVertical)">
                                      <p:cBhvr>
                                        <p:cTn id="31" dur="5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barn(inVertical)">
                                      <p:cBhvr>
                                        <p:cTn id="36" dur="500"/>
                                        <p:tgtEl>
                                          <p:spTgt spid="6">
                                            <p:txEl>
                                              <p:pRg st="0" end="0"/>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barn(inVertical)">
                                      <p:cBhvr>
                                        <p:cTn id="39" dur="500"/>
                                        <p:tgtEl>
                                          <p:spTgt spid="6">
                                            <p:txEl>
                                              <p:pRg st="1" end="1"/>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arn(inVertical)">
                                      <p:cBhvr>
                                        <p:cTn id="42" dur="500"/>
                                        <p:tgtEl>
                                          <p:spTgt spid="6">
                                            <p:txEl>
                                              <p:pRg st="2" end="2"/>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barn(inVertical)">
                                      <p:cBhvr>
                                        <p:cTn id="45" dur="500"/>
                                        <p:tgtEl>
                                          <p:spTgt spid="6">
                                            <p:txEl>
                                              <p:pRg st="3" end="3"/>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barn(inVertical)">
                                      <p:cBhvr>
                                        <p:cTn id="48" dur="500"/>
                                        <p:tgtEl>
                                          <p:spTgt spid="6">
                                            <p:txEl>
                                              <p:pRg st="4" end="4"/>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barn(inVertical)">
                                      <p:cBhvr>
                                        <p:cTn id="51" dur="500"/>
                                        <p:tgtEl>
                                          <p:spTgt spid="6">
                                            <p:txEl>
                                              <p:pRg st="5" end="5"/>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barn(inVertical)">
                                      <p:cBhvr>
                                        <p:cTn id="54" dur="500"/>
                                        <p:tgtEl>
                                          <p:spTgt spid="6">
                                            <p:txEl>
                                              <p:pRg st="6" end="6"/>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barn(inVertical)">
                                      <p:cBhvr>
                                        <p:cTn id="57" dur="500"/>
                                        <p:tgtEl>
                                          <p:spTgt spid="6">
                                            <p:txEl>
                                              <p:pRg st="7" end="7"/>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Effect transition="in" filter="barn(inVertical)">
                                      <p:cBhvr>
                                        <p:cTn id="60" dur="500"/>
                                        <p:tgtEl>
                                          <p:spTgt spid="6">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Effect transition="in" filter="fade">
                                      <p:cBhvr>
                                        <p:cTn id="65" dur="500"/>
                                        <p:tgtEl>
                                          <p:spTgt spid="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Effect transition="in" filter="fade">
                                      <p:cBhvr>
                                        <p:cTn id="7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Freshman Core Courses</a:t>
            </a:r>
            <a:endParaRPr lang="en-US" dirty="0"/>
          </a:p>
        </p:txBody>
      </p:sp>
      <p:sp>
        <p:nvSpPr>
          <p:cNvPr id="3" name="Content Placeholder 2"/>
          <p:cNvSpPr>
            <a:spLocks noGrp="1"/>
          </p:cNvSpPr>
          <p:nvPr>
            <p:ph sz="half" idx="1"/>
          </p:nvPr>
        </p:nvSpPr>
        <p:spPr/>
        <p:txBody>
          <a:bodyPr/>
          <a:lstStyle/>
          <a:p>
            <a:pPr marL="0" indent="0">
              <a:buNone/>
            </a:pPr>
            <a:r>
              <a:rPr lang="en-US" u="sng" dirty="0" smtClean="0"/>
              <a:t>Primary Core</a:t>
            </a:r>
          </a:p>
          <a:p>
            <a:r>
              <a:rPr lang="en-US" dirty="0" smtClean="0"/>
              <a:t>English I</a:t>
            </a:r>
          </a:p>
          <a:p>
            <a:r>
              <a:rPr lang="en-US" dirty="0" smtClean="0"/>
              <a:t>20</a:t>
            </a:r>
            <a:r>
              <a:rPr lang="en-US" baseline="30000" dirty="0" smtClean="0"/>
              <a:t>th</a:t>
            </a:r>
            <a:r>
              <a:rPr lang="en-US" dirty="0" smtClean="0"/>
              <a:t> Century World History</a:t>
            </a:r>
          </a:p>
          <a:p>
            <a:r>
              <a:rPr lang="en-US" dirty="0" smtClean="0"/>
              <a:t>Biology</a:t>
            </a:r>
          </a:p>
          <a:p>
            <a:r>
              <a:rPr lang="en-US" dirty="0" smtClean="0"/>
              <a:t>Algebra I</a:t>
            </a:r>
          </a:p>
          <a:p>
            <a:endParaRPr lang="en-US" dirty="0"/>
          </a:p>
        </p:txBody>
      </p:sp>
      <p:sp>
        <p:nvSpPr>
          <p:cNvPr id="4" name="Content Placeholder 3"/>
          <p:cNvSpPr>
            <a:spLocks noGrp="1"/>
          </p:cNvSpPr>
          <p:nvPr>
            <p:ph sz="half" idx="2"/>
          </p:nvPr>
        </p:nvSpPr>
        <p:spPr/>
        <p:txBody>
          <a:bodyPr/>
          <a:lstStyle/>
          <a:p>
            <a:pPr marL="0" indent="0">
              <a:buNone/>
            </a:pPr>
            <a:r>
              <a:rPr lang="en-US" u="sng" dirty="0" smtClean="0"/>
              <a:t>Alternatives</a:t>
            </a:r>
          </a:p>
          <a:p>
            <a:endParaRPr lang="en-US" dirty="0"/>
          </a:p>
          <a:p>
            <a:endParaRPr lang="en-US" dirty="0" smtClean="0"/>
          </a:p>
          <a:p>
            <a:r>
              <a:rPr lang="en-US" dirty="0" smtClean="0"/>
              <a:t>Earth Science/Conceptual Physics</a:t>
            </a:r>
          </a:p>
          <a:p>
            <a:r>
              <a:rPr lang="en-US" dirty="0" smtClean="0"/>
              <a:t>Geometry/Algebra II</a:t>
            </a:r>
            <a:endParaRPr lang="en-US" dirty="0"/>
          </a:p>
        </p:txBody>
      </p:sp>
    </p:spTree>
    <p:extLst>
      <p:ext uri="{BB962C8B-B14F-4D97-AF65-F5344CB8AC3E}">
        <p14:creationId xmlns:p14="http://schemas.microsoft.com/office/powerpoint/2010/main" val="375444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Skills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Required to graduate. </a:t>
            </a:r>
          </a:p>
          <a:p>
            <a:r>
              <a:rPr lang="en-US" dirty="0" smtClean="0"/>
              <a:t>4 </a:t>
            </a:r>
            <a:r>
              <a:rPr lang="en-US" dirty="0" err="1" smtClean="0"/>
              <a:t>Catagories</a:t>
            </a:r>
            <a:endParaRPr lang="en-US" dirty="0" smtClean="0"/>
          </a:p>
          <a:p>
            <a:pPr lvl="1"/>
            <a:r>
              <a:rPr lang="en-US" sz="1900" dirty="0"/>
              <a:t>Health Literacy</a:t>
            </a:r>
          </a:p>
          <a:p>
            <a:pPr lvl="1"/>
            <a:r>
              <a:rPr lang="en-US" sz="1900" dirty="0"/>
              <a:t>Financial Literacy</a:t>
            </a:r>
          </a:p>
          <a:p>
            <a:pPr lvl="1"/>
            <a:r>
              <a:rPr lang="en-US" sz="1900" dirty="0"/>
              <a:t>Employability</a:t>
            </a:r>
          </a:p>
          <a:p>
            <a:pPr lvl="1"/>
            <a:r>
              <a:rPr lang="en-US" sz="1900" dirty="0" smtClean="0"/>
              <a:t>Technology</a:t>
            </a:r>
            <a:endParaRPr lang="en-US" sz="1900" dirty="0"/>
          </a:p>
          <a:p>
            <a:pPr marL="426645" lvl="1" indent="0">
              <a:buNone/>
            </a:pPr>
            <a:endParaRPr lang="en-US" dirty="0" smtClean="0"/>
          </a:p>
          <a:p>
            <a:pPr marL="426645" lvl="1" indent="0">
              <a:buNone/>
            </a:pPr>
            <a:r>
              <a:rPr lang="en-US" dirty="0" smtClean="0"/>
              <a:t>Many classes count for each of these </a:t>
            </a:r>
            <a:r>
              <a:rPr lang="en-US" dirty="0" err="1" smtClean="0"/>
              <a:t>catagories</a:t>
            </a:r>
            <a:r>
              <a:rPr lang="en-US" dirty="0" smtClean="0"/>
              <a:t>.  In the course catalog, 21</a:t>
            </a:r>
            <a:r>
              <a:rPr lang="en-US" baseline="30000" dirty="0" smtClean="0"/>
              <a:t>st</a:t>
            </a:r>
            <a:r>
              <a:rPr lang="en-US" dirty="0" smtClean="0"/>
              <a:t> Century Skill courses will be identified.  </a:t>
            </a:r>
          </a:p>
          <a:p>
            <a:pPr marL="426645" lvl="1" indent="0">
              <a:buNone/>
            </a:pPr>
            <a:r>
              <a:rPr lang="en-US" dirty="0" smtClean="0"/>
              <a:t>BUS219: </a:t>
            </a:r>
            <a:r>
              <a:rPr lang="en-US" u="sng" dirty="0" smtClean="0"/>
              <a:t>Health and Financial </a:t>
            </a:r>
            <a:r>
              <a:rPr lang="en-US" dirty="0" smtClean="0"/>
              <a:t>Literacy  meets 3 out of 4 and is the </a:t>
            </a:r>
            <a:r>
              <a:rPr lang="en-US" b="1" i="1" dirty="0" smtClean="0"/>
              <a:t>best choice</a:t>
            </a:r>
            <a:r>
              <a:rPr lang="en-US" dirty="0" smtClean="0"/>
              <a:t>.</a:t>
            </a:r>
          </a:p>
          <a:p>
            <a:pPr marL="426645" lvl="1" indent="0">
              <a:buNone/>
            </a:pPr>
            <a:endParaRPr lang="en-US" dirty="0"/>
          </a:p>
          <a:p>
            <a:pPr marL="426645" lvl="1" indent="0">
              <a:buNone/>
            </a:pPr>
            <a:r>
              <a:rPr lang="en-US" dirty="0" smtClean="0"/>
              <a:t>Your counselor will work with you to ensure you have met these requirements over the next four years.</a:t>
            </a:r>
            <a:br>
              <a:rPr lang="en-US" dirty="0" smtClean="0"/>
            </a:br>
            <a:endParaRPr lang="en-US" dirty="0" smtClean="0"/>
          </a:p>
          <a:p>
            <a:pPr marL="426645" lvl="1" indent="0">
              <a:buNone/>
            </a:pPr>
            <a:endParaRPr lang="en-US" dirty="0"/>
          </a:p>
        </p:txBody>
      </p:sp>
    </p:spTree>
    <p:extLst>
      <p:ext uri="{BB962C8B-B14F-4D97-AF65-F5344CB8AC3E}">
        <p14:creationId xmlns:p14="http://schemas.microsoft.com/office/powerpoint/2010/main" val="297856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810</Words>
  <Application>Microsoft Office PowerPoint</Application>
  <PresentationFormat>Custom</PresentationFormat>
  <Paragraphs>208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Books 16x9</vt:lpstr>
      <vt:lpstr>What does my academic plan ACTUALLY mean?</vt:lpstr>
      <vt:lpstr>Your counselors are…</vt:lpstr>
      <vt:lpstr>What is a credit?</vt:lpstr>
      <vt:lpstr>GPA-SRG</vt:lpstr>
      <vt:lpstr>What is a transcript?</vt:lpstr>
      <vt:lpstr>Sample Transcript…</vt:lpstr>
      <vt:lpstr>How do I graduate?</vt:lpstr>
      <vt:lpstr>Typical Freshman Core Courses</vt:lpstr>
      <vt:lpstr>21st Century Skills</vt:lpstr>
      <vt:lpstr>Electives for 9th Graders                                     (Year Long Electives) </vt:lpstr>
      <vt:lpstr>Electives for 9th Graders                                    (Semester Long Electives)</vt:lpstr>
      <vt:lpstr>World Languages</vt:lpstr>
      <vt:lpstr>Central Campus</vt:lpstr>
      <vt:lpstr>If you learn nothing else, at least learn this….</vt:lpstr>
      <vt:lpstr>Common Questions</vt:lpstr>
      <vt:lpstr>Questions…</vt:lpstr>
      <vt:lpstr>Freshman Orientation </vt:lpstr>
      <vt:lpstr>Stacey Haylett - 9/10  stacey.haylett@dmschools.org Haylie Miller – 9/10  haylie.miller@dmschools.org Ryan Williamson – 11/12  ryan.Williamson@dmschools.org</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2015-09-11T14:56:51Z</dcterms:created>
  <dcterms:modified xsi:type="dcterms:W3CDTF">2016-05-26T16:07:57Z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