
<file path=[Content_Types].xml><?xml version="1.0" encoding="utf-8"?>
<Types xmlns="http://schemas.openxmlformats.org/package/2006/content-types">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2"/>
  </p:sldMasterIdLst>
  <p:notesMasterIdLst>
    <p:notesMasterId r:id="rId21"/>
  </p:notesMasterIdLst>
  <p:handoutMasterIdLst>
    <p:handoutMasterId r:id="rId22"/>
  </p:handoutMasterIdLst>
  <p:sldIdLst>
    <p:sldId id="264" r:id="rId3"/>
    <p:sldId id="290" r:id="rId4"/>
    <p:sldId id="276" r:id="rId5"/>
    <p:sldId id="281" r:id="rId6"/>
    <p:sldId id="282" r:id="rId7"/>
    <p:sldId id="286" r:id="rId8"/>
    <p:sldId id="285" r:id="rId9"/>
    <p:sldId id="303" r:id="rId10"/>
    <p:sldId id="288" r:id="rId11"/>
    <p:sldId id="300" r:id="rId12"/>
    <p:sldId id="301" r:id="rId13"/>
    <p:sldId id="302" r:id="rId14"/>
    <p:sldId id="294" r:id="rId15"/>
    <p:sldId id="306" r:id="rId16"/>
    <p:sldId id="289" r:id="rId17"/>
    <p:sldId id="291" r:id="rId18"/>
    <p:sldId id="305" r:id="rId19"/>
    <p:sldId id="304" r:id="rId20"/>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9" pos="3839" userDrawn="1">
          <p15:clr>
            <a:srgbClr val="A4A3A4"/>
          </p15:clr>
        </p15:guide>
        <p15:guide id="10"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howGuides="1">
      <p:cViewPr varScale="1">
        <p:scale>
          <a:sx n="78" d="100"/>
          <a:sy n="78" d="100"/>
        </p:scale>
        <p:origin x="642" y="90"/>
      </p:cViewPr>
      <p:guideLst>
        <p:guide pos="3839"/>
        <p:guide orient="horz" pos="2160"/>
      </p:guideLst>
    </p:cSldViewPr>
  </p:slideViewPr>
  <p:notesTextViewPr>
    <p:cViewPr>
      <p:scale>
        <a:sx n="1" d="1"/>
        <a:sy n="1" d="1"/>
      </p:scale>
      <p:origin x="0" y="0"/>
    </p:cViewPr>
  </p:notesTextViewPr>
  <p:notesViewPr>
    <p:cSldViewPr>
      <p:cViewPr varScale="1">
        <p:scale>
          <a:sx n="63" d="100"/>
          <a:sy n="63" d="100"/>
        </p:scale>
        <p:origin x="1986"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solidFill>
                <a:schemeClr val="tx2"/>
              </a:solidFill>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973C59C-4E16-4A64-A766-34DB213E11B3}" type="datetimeFigureOut">
              <a:rPr lang="en-US">
                <a:solidFill>
                  <a:schemeClr val="tx2"/>
                </a:solidFill>
              </a:rPr>
              <a:t>6/6/2016</a:t>
            </a:fld>
            <a:endParaRPr>
              <a:solidFill>
                <a:schemeClr val="tx2"/>
              </a:solidFill>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solidFill>
                <a:schemeClr val="tx2"/>
              </a:solidFill>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D77566-CD65-4859-9FA1-43956DC85B8C}" type="slidenum">
              <a:rPr>
                <a:solidFill>
                  <a:schemeClr val="tx2"/>
                </a:solidFill>
              </a:rPr>
              <a:t>‹#›</a:t>
            </a:fld>
            <a:endParaRPr>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2"/>
                </a:solidFill>
              </a:defRPr>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2"/>
                </a:solidFill>
              </a:defRPr>
            </a:lvl1pPr>
          </a:lstStyle>
          <a:p>
            <a:fld id="{F95CF31C-F757-429C-A789-86504F04C3BE}" type="datetimeFigureOut">
              <a:rPr lang="en-US"/>
              <a:pPr/>
              <a:t>6/6/2016</a:t>
            </a:fld>
            <a:endParaRP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tx2"/>
                </a:solidFill>
              </a:defRPr>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tx2"/>
                </a:solidFill>
              </a:defRPr>
            </a:lvl1pPr>
          </a:lstStyle>
          <a:p>
            <a:fld id="{B8796F01-7154-41E0-B48B-A6921757531A}" type="slidenum">
              <a:rPr/>
              <a:pPr/>
              <a:t>‹#›</a:t>
            </a:fld>
            <a:endParaRPr/>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2383" y="1498601"/>
            <a:ext cx="7008574" cy="3298825"/>
          </a:xfrm>
        </p:spPr>
        <p:txBody>
          <a:bodyPr>
            <a:normAutofit/>
          </a:bodyPr>
          <a:lstStyle>
            <a:lvl1pPr>
              <a:lnSpc>
                <a:spcPct val="90000"/>
              </a:lnSpc>
              <a:defRPr sz="5400" cap="none" baseline="0"/>
            </a:lvl1pPr>
          </a:lstStyle>
          <a:p>
            <a:r>
              <a:rPr lang="en-US" smtClean="0"/>
              <a:t>Click to edit Master title style</a:t>
            </a:r>
            <a:endParaRPr/>
          </a:p>
        </p:txBody>
      </p:sp>
      <p:sp>
        <p:nvSpPr>
          <p:cNvPr id="3" name="Subtitle 2"/>
          <p:cNvSpPr>
            <a:spLocks noGrp="1"/>
          </p:cNvSpPr>
          <p:nvPr>
            <p:ph type="subTitle" idx="1"/>
          </p:nvPr>
        </p:nvSpPr>
        <p:spPr>
          <a:xfrm>
            <a:off x="4672383" y="4927600"/>
            <a:ext cx="7008574" cy="1244600"/>
          </a:xfrm>
        </p:spPr>
        <p:txBody>
          <a:bodyPr>
            <a:normAutofit/>
          </a:bodyPr>
          <a:lstStyle>
            <a:lvl1pPr marL="0" indent="0" algn="l">
              <a:spcBef>
                <a:spcPts val="0"/>
              </a:spcBef>
              <a:buNone/>
              <a:defRPr sz="2800" b="0">
                <a:solidFill>
                  <a:schemeClr val="tx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a:p>
        </p:txBody>
      </p:sp>
    </p:spTree>
    <p:extLst>
      <p:ext uri="{BB962C8B-B14F-4D97-AF65-F5344CB8AC3E}">
        <p14:creationId xmlns:p14="http://schemas.microsoft.com/office/powerpoint/2010/main" val="3222770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7AECB6C2-1084-4AED-A74A-DF028B0094EA}" type="datetimeFigureOut">
              <a:rPr lang="en-US"/>
              <a:t>6/6/2016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91C5AD9-787D-40FA-8A4D-16A055B9AF81}" type="slidenum">
              <a:rPr/>
              <a:t>‹#›</a:t>
            </a:fld>
            <a:endParaRPr/>
          </a:p>
        </p:txBody>
      </p:sp>
    </p:spTree>
    <p:extLst>
      <p:ext uri="{BB962C8B-B14F-4D97-AF65-F5344CB8AC3E}">
        <p14:creationId xmlns:p14="http://schemas.microsoft.com/office/powerpoint/2010/main" val="101043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52633" y="274638"/>
            <a:ext cx="1422030" cy="5897561"/>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117309" y="274638"/>
            <a:ext cx="8532178" cy="589756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7AECB6C2-1084-4AED-A74A-DF028B0094EA}" type="datetimeFigureOut">
              <a:rPr lang="en-US"/>
              <a:t>6/6/2016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91C5AD9-787D-40FA-8A4D-16A055B9AF81}" type="slidenum">
              <a:rPr/>
              <a:t>‹#›</a:t>
            </a:fld>
            <a:endParaRPr/>
          </a:p>
        </p:txBody>
      </p:sp>
    </p:spTree>
    <p:extLst>
      <p:ext uri="{BB962C8B-B14F-4D97-AF65-F5344CB8AC3E}">
        <p14:creationId xmlns:p14="http://schemas.microsoft.com/office/powerpoint/2010/main" val="365071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8B5A30F4-0B4E-4E4B-BC36-C30CD13F4E17}" type="datetimeFigureOut">
              <a:rPr lang="en-US"/>
              <a:t>6/6/2016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A60BA0E-20D0-4E7C-B286-26C960A6788F}" type="slidenum">
              <a:rPr/>
              <a:t>‹#›</a:t>
            </a:fld>
            <a:endParaRPr/>
          </a:p>
        </p:txBody>
      </p:sp>
    </p:spTree>
    <p:extLst>
      <p:ext uri="{BB962C8B-B14F-4D97-AF65-F5344CB8AC3E}">
        <p14:creationId xmlns:p14="http://schemas.microsoft.com/office/powerpoint/2010/main" val="15635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12589" y="4445000"/>
            <a:ext cx="7008574" cy="1930400"/>
          </a:xfrm>
        </p:spPr>
        <p:txBody>
          <a:bodyPr anchor="t">
            <a:normAutofit/>
          </a:bodyPr>
          <a:lstStyle>
            <a:lvl1pPr algn="l">
              <a:defRPr sz="5400" b="0" cap="none" baseline="0"/>
            </a:lvl1pPr>
          </a:lstStyle>
          <a:p>
            <a:r>
              <a:rPr lang="en-US" smtClean="0"/>
              <a:t>Click to edit Master title style</a:t>
            </a:r>
            <a:endParaRPr/>
          </a:p>
        </p:txBody>
      </p:sp>
      <p:sp>
        <p:nvSpPr>
          <p:cNvPr id="3" name="Text Placeholder 2"/>
          <p:cNvSpPr>
            <a:spLocks noGrp="1"/>
          </p:cNvSpPr>
          <p:nvPr>
            <p:ph type="body" idx="1"/>
          </p:nvPr>
        </p:nvSpPr>
        <p:spPr>
          <a:xfrm>
            <a:off x="812589" y="3124200"/>
            <a:ext cx="7008574" cy="1296987"/>
          </a:xfrm>
        </p:spPr>
        <p:txBody>
          <a:bodyPr anchor="b">
            <a:normAutofit/>
          </a:bodyPr>
          <a:lstStyle>
            <a:lvl1pPr marL="0" indent="0">
              <a:spcBef>
                <a:spcPts val="0"/>
              </a:spcBef>
              <a:buNone/>
              <a:defRPr sz="2800">
                <a:solidFill>
                  <a:schemeClr val="tx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41963402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11730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9755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2DD204D1-F9BD-4643-8480-6EA41EB484F1}" type="datetimeFigureOut">
              <a:rPr lang="en-US"/>
              <a:t>6/6/2016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489339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12137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111730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30162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629755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2DD204D1-F9BD-4643-8480-6EA41EB484F1}" type="datetimeFigureOut">
              <a:rPr lang="en-US"/>
              <a:t>6/6/2016</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5528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2DD204D1-F9BD-4643-8480-6EA41EB484F1}" type="datetimeFigureOut">
              <a:rPr lang="en-US"/>
              <a:t>6/6/2016</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51676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D204D1-F9BD-4643-8480-6EA41EB484F1}" type="datetimeFigureOut">
              <a:rPr lang="en-US"/>
              <a:t>6/6/2016</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20687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304721" y="1701800"/>
            <a:ext cx="3351927" cy="2844800"/>
          </a:xfrm>
        </p:spPr>
        <p:txBody>
          <a:bodyPr anchor="b">
            <a:normAutofit/>
          </a:bodyPr>
          <a:lstStyle>
            <a:lvl1pPr algn="l">
              <a:defRPr sz="2000" b="1"/>
            </a:lvl1pPr>
          </a:lstStyle>
          <a:p>
            <a:r>
              <a:rPr lang="en-US" smtClean="0"/>
              <a:t>Click to edit Master title style</a:t>
            </a:r>
            <a:endParaRPr/>
          </a:p>
        </p:txBody>
      </p:sp>
      <p:sp>
        <p:nvSpPr>
          <p:cNvPr id="3" name="Content Placeholder 2"/>
          <p:cNvSpPr>
            <a:spLocks noGrp="1"/>
          </p:cNvSpPr>
          <p:nvPr>
            <p:ph idx="1"/>
          </p:nvPr>
        </p:nvSpPr>
        <p:spPr>
          <a:xfrm>
            <a:off x="4469236" y="482600"/>
            <a:ext cx="6805427" cy="5892800"/>
          </a:xfrm>
        </p:spPr>
        <p:txBody>
          <a:bodyPr>
            <a:normAutofit/>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304721" y="4648200"/>
            <a:ext cx="3351927" cy="1727200"/>
          </a:xfrm>
        </p:spPr>
        <p:txBody>
          <a:bodyPr>
            <a:normAutofit/>
          </a:bodyPr>
          <a:lstStyle>
            <a:lvl1pPr marL="0" indent="0">
              <a:spcBef>
                <a:spcPts val="120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6BF754-515F-40B9-8D24-D54D5825B3D0}" type="datetimeFigureOut">
              <a:rPr lang="en-US"/>
              <a:t>6/6/2016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DFBB78A-01B4-41F2-96B0-677A4A282832}" type="slidenum">
              <a:rPr/>
              <a:t>‹#›</a:t>
            </a:fld>
            <a:endParaRPr/>
          </a:p>
        </p:txBody>
      </p:sp>
    </p:spTree>
    <p:extLst>
      <p:ext uri="{BB962C8B-B14F-4D97-AF65-F5344CB8AC3E}">
        <p14:creationId xmlns:p14="http://schemas.microsoft.com/office/powerpoint/2010/main" val="196807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2437765" y="4800600"/>
            <a:ext cx="7313295" cy="762000"/>
          </a:xfrm>
        </p:spPr>
        <p:txBody>
          <a:bodyPr anchor="b">
            <a:normAutofit/>
          </a:bodyPr>
          <a:lstStyle>
            <a:lvl1pPr algn="l">
              <a:defRPr sz="2000" b="1"/>
            </a:lvl1pPr>
          </a:lstStyle>
          <a:p>
            <a:r>
              <a:rPr lang="en-US" smtClean="0"/>
              <a:t>Click to edit Master title style</a:t>
            </a:r>
            <a:endParaRPr/>
          </a:p>
        </p:txBody>
      </p:sp>
      <p:sp>
        <p:nvSpPr>
          <p:cNvPr id="3" name="Picture Placeholder 2"/>
          <p:cNvSpPr>
            <a:spLocks noGrp="1"/>
          </p:cNvSpPr>
          <p:nvPr>
            <p:ph type="pic" idx="1"/>
          </p:nvPr>
        </p:nvSpPr>
        <p:spPr>
          <a:xfrm>
            <a:off x="2437765" y="279401"/>
            <a:ext cx="7313295" cy="4448175"/>
          </a:xfrm>
        </p:spPr>
        <p:txBody>
          <a:bodyPr>
            <a:normAutofit/>
          </a:bodyPr>
          <a:lstStyle>
            <a:lvl1pPr marL="0" indent="0">
              <a:buNone/>
              <a:defRPr sz="2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smtClean="0"/>
              <a:t>Click icon to add picture</a:t>
            </a:r>
            <a:endParaRPr/>
          </a:p>
        </p:txBody>
      </p:sp>
      <p:sp>
        <p:nvSpPr>
          <p:cNvPr id="4" name="Text Placeholder 3"/>
          <p:cNvSpPr>
            <a:spLocks noGrp="1"/>
          </p:cNvSpPr>
          <p:nvPr>
            <p:ph type="body" sz="half" idx="2"/>
          </p:nvPr>
        </p:nvSpPr>
        <p:spPr>
          <a:xfrm>
            <a:off x="2437765" y="5562600"/>
            <a:ext cx="7313295" cy="812800"/>
          </a:xfrm>
        </p:spPr>
        <p:txBody>
          <a:bodyPr>
            <a:normAutofit/>
          </a:bodyPr>
          <a:lstStyle>
            <a:lvl1pPr marL="0" indent="0">
              <a:spcBef>
                <a:spcPts val="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6BF754-515F-40B9-8D24-D54D5825B3D0}" type="datetimeFigureOut">
              <a:rPr lang="en-US"/>
              <a:t>6/6/2016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DFBB78A-01B4-41F2-96B0-677A4A282832}" type="slidenum">
              <a:rPr/>
              <a:t>‹#›</a:t>
            </a:fld>
            <a:endParaRPr/>
          </a:p>
        </p:txBody>
      </p:sp>
    </p:spTree>
    <p:extLst>
      <p:ext uri="{BB962C8B-B14F-4D97-AF65-F5344CB8AC3E}">
        <p14:creationId xmlns:p14="http://schemas.microsoft.com/office/powerpoint/2010/main" val="1221337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304721" y="0"/>
            <a:ext cx="11579384"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Placeholder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r>
              <a:rPr lang="en-US" smtClean="0"/>
              <a:t>Click to edit Master title style</a:t>
            </a:r>
            <a:endParaRPr dirty="0"/>
          </a:p>
        </p:txBody>
      </p:sp>
      <p:sp>
        <p:nvSpPr>
          <p:cNvPr id="3" name="Text Placeholder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a:defRPr sz="1200">
                <a:solidFill>
                  <a:schemeClr val="tx2">
                    <a:lumMod val="50000"/>
                    <a:lumOff val="50000"/>
                  </a:schemeClr>
                </a:solidFill>
              </a:defRPr>
            </a:lvl1pPr>
          </a:lstStyle>
          <a:p>
            <a:fld id="{2DD204D1-F9BD-4643-8480-6EA41EB484F1}" type="datetimeFigureOut">
              <a:rPr lang="en-US"/>
              <a:pPr/>
              <a:t>6/6/2016</a:t>
            </a:fld>
            <a:endParaRPr/>
          </a:p>
        </p:txBody>
      </p:sp>
      <p:sp>
        <p:nvSpPr>
          <p:cNvPr id="5" name="Footer Placeholder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a:defRPr sz="1200">
                <a:solidFill>
                  <a:schemeClr val="tx2">
                    <a:lumMod val="50000"/>
                    <a:lumOff val="50000"/>
                  </a:schemeClr>
                </a:solidFill>
              </a:defRPr>
            </a:lvl1pPr>
          </a:lstStyle>
          <a:p>
            <a:endParaRPr/>
          </a:p>
        </p:txBody>
      </p:sp>
      <p:sp>
        <p:nvSpPr>
          <p:cNvPr id="6" name="Slide Number Placeholder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a:defRPr sz="1200">
                <a:solidFill>
                  <a:schemeClr val="tx2">
                    <a:lumMod val="50000"/>
                    <a:lumOff val="50000"/>
                  </a:schemeClr>
                </a:solidFill>
              </a:defRPr>
            </a:lvl1pPr>
          </a:lstStyle>
          <a:p>
            <a:fld id="{EB37DED6-D4C7-42EE-AB49-D2E39E64FDE4}" type="slidenum">
              <a:rPr/>
              <a:pPr/>
              <a:t>‹#›</a:t>
            </a:fld>
            <a:endParaRPr/>
          </a:p>
        </p:txBody>
      </p:sp>
    </p:spTree>
    <p:extLst>
      <p:ext uri="{BB962C8B-B14F-4D97-AF65-F5344CB8AC3E}">
        <p14:creationId xmlns:p14="http://schemas.microsoft.com/office/powerpoint/2010/main" val="1544047913"/>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63" r:id="rId3"/>
    <p:sldLayoutId id="2147483664" r:id="rId4"/>
    <p:sldLayoutId id="2147483665" r:id="rId5"/>
    <p:sldLayoutId id="2147483666" r:id="rId6"/>
    <p:sldLayoutId id="2147483667" r:id="rId7"/>
    <p:sldLayoutId id="2147483675" r:id="rId8"/>
    <p:sldLayoutId id="2147483676" r:id="rId9"/>
    <p:sldLayoutId id="2147483677" r:id="rId10"/>
    <p:sldLayoutId id="214748367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p:titleStyle>
    <p:body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image" Target="../media/image4.tmp"/><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What does my academic plan ACTUALLY mean?</a:t>
            </a:r>
            <a:endParaRPr lang="en-US" dirty="0"/>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365034032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0412" y="609600"/>
            <a:ext cx="10157354" cy="1397000"/>
          </a:xfrm>
        </p:spPr>
        <p:txBody>
          <a:bodyPr>
            <a:normAutofit fontScale="90000"/>
          </a:bodyPr>
          <a:lstStyle/>
          <a:p>
            <a:r>
              <a:rPr lang="en-US" dirty="0" smtClean="0">
                <a:solidFill>
                  <a:srgbClr val="002060"/>
                </a:solidFill>
              </a:rPr>
              <a:t>Electives for 9</a:t>
            </a:r>
            <a:r>
              <a:rPr lang="en-US" baseline="30000" dirty="0" smtClean="0">
                <a:solidFill>
                  <a:srgbClr val="002060"/>
                </a:solidFill>
              </a:rPr>
              <a:t>th</a:t>
            </a:r>
            <a:r>
              <a:rPr lang="en-US" dirty="0" smtClean="0">
                <a:solidFill>
                  <a:srgbClr val="002060"/>
                </a:solidFill>
              </a:rPr>
              <a:t> Graders</a:t>
            </a:r>
            <a:br>
              <a:rPr lang="en-US" dirty="0" smtClean="0">
                <a:solidFill>
                  <a:srgbClr val="002060"/>
                </a:solidFill>
              </a:rPr>
            </a:br>
            <a:r>
              <a:rPr lang="en-US" dirty="0" smtClean="0">
                <a:solidFill>
                  <a:srgbClr val="002060"/>
                </a:solidFill>
              </a:rPr>
              <a:t>                                    </a:t>
            </a:r>
            <a:r>
              <a:rPr lang="en-US" sz="3600" dirty="0" smtClean="0">
                <a:solidFill>
                  <a:srgbClr val="002060"/>
                </a:solidFill>
              </a:rPr>
              <a:t>(Year </a:t>
            </a:r>
            <a:r>
              <a:rPr lang="en-US" sz="3600" dirty="0">
                <a:solidFill>
                  <a:srgbClr val="002060"/>
                </a:solidFill>
              </a:rPr>
              <a:t>Long </a:t>
            </a:r>
            <a:r>
              <a:rPr lang="en-US" sz="3600" dirty="0" smtClean="0">
                <a:solidFill>
                  <a:srgbClr val="002060"/>
                </a:solidFill>
              </a:rPr>
              <a:t>Electives)</a:t>
            </a:r>
            <a:r>
              <a:rPr lang="en-US" dirty="0">
                <a:solidFill>
                  <a:srgbClr val="002060"/>
                </a:solidFill>
              </a:rPr>
              <a:t/>
            </a:r>
            <a:br>
              <a:rPr lang="en-US" dirty="0">
                <a:solidFill>
                  <a:srgbClr val="002060"/>
                </a:solidFill>
              </a:rPr>
            </a:br>
            <a:endParaRPr lang="en-US" dirty="0"/>
          </a:p>
        </p:txBody>
      </p:sp>
      <p:sp>
        <p:nvSpPr>
          <p:cNvPr id="3" name="Content Placeholder 2"/>
          <p:cNvSpPr>
            <a:spLocks noGrp="1"/>
          </p:cNvSpPr>
          <p:nvPr>
            <p:ph idx="1"/>
          </p:nvPr>
        </p:nvSpPr>
        <p:spPr>
          <a:xfrm>
            <a:off x="750586" y="1816727"/>
            <a:ext cx="5662903" cy="4470400"/>
          </a:xfrm>
        </p:spPr>
        <p:txBody>
          <a:bodyPr>
            <a:normAutofit/>
          </a:bodyPr>
          <a:lstStyle/>
          <a:p>
            <a:r>
              <a:rPr lang="en-US" dirty="0" smtClean="0">
                <a:solidFill>
                  <a:srgbClr val="002060"/>
                </a:solidFill>
              </a:rPr>
              <a:t>Woodworking</a:t>
            </a:r>
            <a:endParaRPr lang="en-US" dirty="0">
              <a:solidFill>
                <a:srgbClr val="002060"/>
              </a:solidFill>
            </a:endParaRPr>
          </a:p>
          <a:p>
            <a:r>
              <a:rPr lang="en-US" dirty="0">
                <a:solidFill>
                  <a:srgbClr val="002060"/>
                </a:solidFill>
              </a:rPr>
              <a:t>Metalworking</a:t>
            </a:r>
          </a:p>
          <a:p>
            <a:r>
              <a:rPr lang="en-US" dirty="0">
                <a:solidFill>
                  <a:srgbClr val="002060"/>
                </a:solidFill>
              </a:rPr>
              <a:t>Construction</a:t>
            </a:r>
          </a:p>
          <a:p>
            <a:r>
              <a:rPr lang="en-US" dirty="0">
                <a:solidFill>
                  <a:srgbClr val="002060"/>
                </a:solidFill>
              </a:rPr>
              <a:t>3D  Mechanical/Architectural Design</a:t>
            </a:r>
          </a:p>
          <a:p>
            <a:r>
              <a:rPr lang="en-US" dirty="0">
                <a:solidFill>
                  <a:srgbClr val="002060"/>
                </a:solidFill>
              </a:rPr>
              <a:t>Introduction to Engineering (PLTW)</a:t>
            </a:r>
          </a:p>
          <a:p>
            <a:r>
              <a:rPr lang="en-US" dirty="0" smtClean="0">
                <a:solidFill>
                  <a:srgbClr val="002060"/>
                </a:solidFill>
              </a:rPr>
              <a:t>Theatre </a:t>
            </a:r>
          </a:p>
          <a:p>
            <a:r>
              <a:rPr lang="en-US" dirty="0" smtClean="0">
                <a:solidFill>
                  <a:srgbClr val="002060"/>
                </a:solidFill>
              </a:rPr>
              <a:t>Sewing</a:t>
            </a:r>
            <a:endParaRPr lang="en-US" dirty="0">
              <a:solidFill>
                <a:srgbClr val="002060"/>
              </a:solidFill>
            </a:endParaRPr>
          </a:p>
          <a:p>
            <a:endParaRPr lang="en-US" dirty="0"/>
          </a:p>
        </p:txBody>
      </p:sp>
      <p:sp>
        <p:nvSpPr>
          <p:cNvPr id="4" name="TextBox 3"/>
          <p:cNvSpPr txBox="1"/>
          <p:nvPr/>
        </p:nvSpPr>
        <p:spPr>
          <a:xfrm>
            <a:off x="6856412" y="1816727"/>
            <a:ext cx="4800600" cy="4178067"/>
          </a:xfrm>
          <a:prstGeom prst="rect">
            <a:avLst/>
          </a:prstGeom>
          <a:noFill/>
        </p:spPr>
        <p:txBody>
          <a:bodyPr wrap="square" rtlCol="0">
            <a:spAutoFit/>
          </a:bodyPr>
          <a:lstStyle/>
          <a:p>
            <a:pPr marL="342900" indent="-342900">
              <a:buFont typeface="Arial" panose="020B0604020202020204" pitchFamily="34" charset="0"/>
              <a:buChar char="•"/>
            </a:pPr>
            <a:r>
              <a:rPr lang="en-US" dirty="0">
                <a:solidFill>
                  <a:srgbClr val="002060"/>
                </a:solidFill>
              </a:rPr>
              <a:t>Intro 2D and 3D </a:t>
            </a:r>
            <a:r>
              <a:rPr lang="en-US" dirty="0" smtClean="0">
                <a:solidFill>
                  <a:srgbClr val="002060"/>
                </a:solidFill>
              </a:rPr>
              <a:t>Art</a:t>
            </a:r>
          </a:p>
          <a:p>
            <a:endParaRPr lang="en-US" sz="1050" dirty="0">
              <a:solidFill>
                <a:srgbClr val="002060"/>
              </a:solidFill>
            </a:endParaRPr>
          </a:p>
          <a:p>
            <a:pPr marL="342900" indent="-342900">
              <a:buFont typeface="Arial" panose="020B0604020202020204" pitchFamily="34" charset="0"/>
              <a:buChar char="•"/>
            </a:pPr>
            <a:r>
              <a:rPr lang="en-US" dirty="0" smtClean="0">
                <a:solidFill>
                  <a:srgbClr val="002060"/>
                </a:solidFill>
              </a:rPr>
              <a:t>Mass Media</a:t>
            </a:r>
          </a:p>
          <a:p>
            <a:endParaRPr lang="en-US" sz="1050" dirty="0">
              <a:solidFill>
                <a:srgbClr val="002060"/>
              </a:solidFill>
            </a:endParaRPr>
          </a:p>
          <a:p>
            <a:pPr marL="342900" indent="-342900">
              <a:buFont typeface="Arial" panose="020B0604020202020204" pitchFamily="34" charset="0"/>
              <a:buChar char="•"/>
            </a:pPr>
            <a:r>
              <a:rPr lang="en-US" dirty="0">
                <a:solidFill>
                  <a:srgbClr val="002060"/>
                </a:solidFill>
              </a:rPr>
              <a:t>Nutrition and Food Prep I &amp;</a:t>
            </a:r>
            <a:r>
              <a:rPr lang="en-US" dirty="0" smtClean="0">
                <a:solidFill>
                  <a:srgbClr val="002060"/>
                </a:solidFill>
              </a:rPr>
              <a:t> </a:t>
            </a:r>
            <a:r>
              <a:rPr lang="en-US" dirty="0">
                <a:solidFill>
                  <a:srgbClr val="002060"/>
                </a:solidFill>
              </a:rPr>
              <a:t>II</a:t>
            </a:r>
          </a:p>
          <a:p>
            <a:endParaRPr lang="en-US" sz="1050" dirty="0">
              <a:solidFill>
                <a:srgbClr val="002060"/>
              </a:solidFill>
            </a:endParaRPr>
          </a:p>
          <a:p>
            <a:pPr marL="342900" indent="-342900">
              <a:buFont typeface="Arial" panose="020B0604020202020204" pitchFamily="34" charset="0"/>
              <a:buChar char="•"/>
            </a:pPr>
            <a:r>
              <a:rPr lang="en-US" dirty="0" smtClean="0">
                <a:solidFill>
                  <a:srgbClr val="002060"/>
                </a:solidFill>
              </a:rPr>
              <a:t>Choir, Band, Orchestra</a:t>
            </a:r>
          </a:p>
          <a:p>
            <a:pPr marL="342900" indent="-342900">
              <a:buFont typeface="Arial" panose="020B0604020202020204" pitchFamily="34" charset="0"/>
              <a:buChar char="•"/>
            </a:pPr>
            <a:endParaRPr lang="en-US" sz="1050" dirty="0" smtClean="0">
              <a:solidFill>
                <a:srgbClr val="002060"/>
              </a:solidFill>
            </a:endParaRPr>
          </a:p>
          <a:p>
            <a:pPr marL="342900" indent="-342900">
              <a:buFont typeface="Arial" panose="020B0604020202020204" pitchFamily="34" charset="0"/>
              <a:buChar char="•"/>
            </a:pPr>
            <a:r>
              <a:rPr lang="en-US" dirty="0" smtClean="0">
                <a:solidFill>
                  <a:srgbClr val="002060"/>
                </a:solidFill>
              </a:rPr>
              <a:t>Intro to Debate</a:t>
            </a:r>
          </a:p>
          <a:p>
            <a:pPr marL="342900" indent="-342900">
              <a:buFont typeface="Arial" panose="020B0604020202020204" pitchFamily="34" charset="0"/>
              <a:buChar char="•"/>
            </a:pPr>
            <a:endParaRPr lang="en-US" sz="1050" dirty="0" smtClean="0">
              <a:solidFill>
                <a:srgbClr val="002060"/>
              </a:solidFill>
            </a:endParaRPr>
          </a:p>
          <a:p>
            <a:pPr marL="342900" indent="-342900">
              <a:buFont typeface="Arial" panose="020B0604020202020204" pitchFamily="34" charset="0"/>
              <a:buChar char="•"/>
            </a:pPr>
            <a:r>
              <a:rPr lang="en-US" dirty="0" smtClean="0">
                <a:solidFill>
                  <a:srgbClr val="002060"/>
                </a:solidFill>
              </a:rPr>
              <a:t>AP Music Theory</a:t>
            </a:r>
          </a:p>
          <a:p>
            <a:pPr marL="342900" indent="-342900">
              <a:buFont typeface="Arial" panose="020B0604020202020204" pitchFamily="34" charset="0"/>
              <a:buChar char="•"/>
            </a:pPr>
            <a:endParaRPr lang="en-US" dirty="0" smtClean="0">
              <a:solidFill>
                <a:srgbClr val="002060"/>
              </a:solidFill>
            </a:endParaRPr>
          </a:p>
          <a:p>
            <a:endParaRPr lang="en-US" sz="1050" dirty="0">
              <a:solidFill>
                <a:srgbClr val="002060"/>
              </a:solidFill>
            </a:endParaRPr>
          </a:p>
          <a:p>
            <a:endParaRPr lang="en-US" sz="1050" dirty="0" smtClean="0">
              <a:solidFill>
                <a:srgbClr val="002060"/>
              </a:solidFill>
            </a:endParaRPr>
          </a:p>
          <a:p>
            <a:endParaRPr lang="en-US" dirty="0"/>
          </a:p>
        </p:txBody>
      </p:sp>
    </p:spTree>
    <p:extLst>
      <p:ext uri="{BB962C8B-B14F-4D97-AF65-F5344CB8AC3E}">
        <p14:creationId xmlns:p14="http://schemas.microsoft.com/office/powerpoint/2010/main" val="3106127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2060"/>
                </a:solidFill>
              </a:rPr>
              <a:t>Electives for 9</a:t>
            </a:r>
            <a:r>
              <a:rPr lang="en-US" baseline="30000" dirty="0" smtClean="0">
                <a:solidFill>
                  <a:srgbClr val="002060"/>
                </a:solidFill>
              </a:rPr>
              <a:t>th</a:t>
            </a:r>
            <a:r>
              <a:rPr lang="en-US" dirty="0" smtClean="0">
                <a:solidFill>
                  <a:srgbClr val="002060"/>
                </a:solidFill>
              </a:rPr>
              <a:t> Graders</a:t>
            </a:r>
            <a:br>
              <a:rPr lang="en-US" dirty="0" smtClean="0">
                <a:solidFill>
                  <a:srgbClr val="002060"/>
                </a:solidFill>
              </a:rPr>
            </a:br>
            <a:r>
              <a:rPr lang="en-US" dirty="0" smtClean="0">
                <a:solidFill>
                  <a:srgbClr val="002060"/>
                </a:solidFill>
              </a:rPr>
              <a:t>                                   </a:t>
            </a:r>
            <a:r>
              <a:rPr lang="en-US" sz="2400" dirty="0" smtClean="0">
                <a:solidFill>
                  <a:srgbClr val="002060"/>
                </a:solidFill>
              </a:rPr>
              <a:t>(Semester </a:t>
            </a:r>
            <a:r>
              <a:rPr lang="en-US" sz="2400" dirty="0">
                <a:solidFill>
                  <a:srgbClr val="002060"/>
                </a:solidFill>
              </a:rPr>
              <a:t>Long </a:t>
            </a:r>
            <a:r>
              <a:rPr lang="en-US" sz="2400" dirty="0" smtClean="0">
                <a:solidFill>
                  <a:srgbClr val="002060"/>
                </a:solidFill>
              </a:rPr>
              <a:t>Electives)</a:t>
            </a:r>
            <a:endParaRPr lang="en-US" sz="2400" dirty="0"/>
          </a:p>
        </p:txBody>
      </p:sp>
      <p:sp>
        <p:nvSpPr>
          <p:cNvPr id="3" name="Content Placeholder 2"/>
          <p:cNvSpPr>
            <a:spLocks noGrp="1"/>
          </p:cNvSpPr>
          <p:nvPr>
            <p:ph idx="1"/>
          </p:nvPr>
        </p:nvSpPr>
        <p:spPr>
          <a:xfrm>
            <a:off x="1126453" y="2057400"/>
            <a:ext cx="4748503" cy="4470400"/>
          </a:xfrm>
        </p:spPr>
        <p:txBody>
          <a:bodyPr/>
          <a:lstStyle/>
          <a:p>
            <a:r>
              <a:rPr lang="en-US" dirty="0">
                <a:solidFill>
                  <a:srgbClr val="002060"/>
                </a:solidFill>
              </a:rPr>
              <a:t>Computer Applications </a:t>
            </a:r>
          </a:p>
          <a:p>
            <a:r>
              <a:rPr lang="en-US" dirty="0">
                <a:solidFill>
                  <a:srgbClr val="002060"/>
                </a:solidFill>
              </a:rPr>
              <a:t>Marketing</a:t>
            </a:r>
          </a:p>
          <a:p>
            <a:r>
              <a:rPr lang="en-US" dirty="0">
                <a:solidFill>
                  <a:srgbClr val="002060"/>
                </a:solidFill>
              </a:rPr>
              <a:t>International Business</a:t>
            </a:r>
          </a:p>
          <a:p>
            <a:r>
              <a:rPr lang="en-US" dirty="0" smtClean="0">
                <a:solidFill>
                  <a:srgbClr val="002060"/>
                </a:solidFill>
              </a:rPr>
              <a:t>College Desktop </a:t>
            </a:r>
            <a:r>
              <a:rPr lang="en-US" dirty="0">
                <a:solidFill>
                  <a:srgbClr val="002060"/>
                </a:solidFill>
              </a:rPr>
              <a:t>Publishing</a:t>
            </a:r>
          </a:p>
          <a:p>
            <a:r>
              <a:rPr lang="en-US" dirty="0">
                <a:solidFill>
                  <a:srgbClr val="002060"/>
                </a:solidFill>
              </a:rPr>
              <a:t>Business </a:t>
            </a:r>
            <a:r>
              <a:rPr lang="en-US" dirty="0" smtClean="0">
                <a:solidFill>
                  <a:srgbClr val="002060"/>
                </a:solidFill>
              </a:rPr>
              <a:t>Law</a:t>
            </a:r>
          </a:p>
          <a:p>
            <a:r>
              <a:rPr lang="en-US" dirty="0" smtClean="0">
                <a:solidFill>
                  <a:srgbClr val="002060"/>
                </a:solidFill>
              </a:rPr>
              <a:t>America in the ‘60s</a:t>
            </a:r>
            <a:endParaRPr lang="en-US" dirty="0">
              <a:solidFill>
                <a:srgbClr val="002060"/>
              </a:solidFill>
            </a:endParaRPr>
          </a:p>
          <a:p>
            <a:endParaRPr lang="en-US" dirty="0" smtClean="0">
              <a:solidFill>
                <a:srgbClr val="002060"/>
              </a:solidFill>
            </a:endParaRPr>
          </a:p>
          <a:p>
            <a:pPr marL="0" indent="0">
              <a:buNone/>
            </a:pPr>
            <a:endParaRPr lang="en-US" dirty="0">
              <a:solidFill>
                <a:srgbClr val="002060"/>
              </a:solidFill>
            </a:endParaRPr>
          </a:p>
          <a:p>
            <a:endParaRPr lang="en-US" dirty="0"/>
          </a:p>
        </p:txBody>
      </p:sp>
      <p:sp>
        <p:nvSpPr>
          <p:cNvPr id="4" name="TextBox 3"/>
          <p:cNvSpPr txBox="1"/>
          <p:nvPr/>
        </p:nvSpPr>
        <p:spPr>
          <a:xfrm>
            <a:off x="6246812" y="1905000"/>
            <a:ext cx="5029200" cy="5078313"/>
          </a:xfrm>
          <a:prstGeom prst="rect">
            <a:avLst/>
          </a:prstGeom>
          <a:noFill/>
        </p:spPr>
        <p:txBody>
          <a:bodyPr wrap="square" rtlCol="0">
            <a:spAutoFit/>
          </a:bodyPr>
          <a:lstStyle/>
          <a:p>
            <a:endParaRPr lang="en-US" sz="1050" dirty="0">
              <a:solidFill>
                <a:srgbClr val="002060"/>
              </a:solidFill>
            </a:endParaRPr>
          </a:p>
          <a:p>
            <a:pPr marL="342900" indent="-342900">
              <a:buFont typeface="Arial" panose="020B0604020202020204" pitchFamily="34" charset="0"/>
              <a:buChar char="•"/>
            </a:pPr>
            <a:r>
              <a:rPr lang="en-US" dirty="0" smtClean="0">
                <a:solidFill>
                  <a:srgbClr val="002060"/>
                </a:solidFill>
              </a:rPr>
              <a:t>Parenting </a:t>
            </a:r>
            <a:r>
              <a:rPr lang="en-US" sz="1400" dirty="0" smtClean="0">
                <a:solidFill>
                  <a:srgbClr val="002060"/>
                </a:solidFill>
              </a:rPr>
              <a:t>(</a:t>
            </a:r>
            <a:r>
              <a:rPr lang="en-US" sz="1400" dirty="0" err="1" smtClean="0">
                <a:solidFill>
                  <a:srgbClr val="002060"/>
                </a:solidFill>
              </a:rPr>
              <a:t>concpt-tod</a:t>
            </a:r>
            <a:r>
              <a:rPr lang="en-US" sz="1400" dirty="0" smtClean="0">
                <a:solidFill>
                  <a:srgbClr val="002060"/>
                </a:solidFill>
              </a:rPr>
              <a:t> &amp; </a:t>
            </a:r>
            <a:r>
              <a:rPr lang="en-US" sz="1400" dirty="0" err="1" smtClean="0">
                <a:solidFill>
                  <a:srgbClr val="002060"/>
                </a:solidFill>
              </a:rPr>
              <a:t>preschl-adolesc</a:t>
            </a:r>
            <a:r>
              <a:rPr lang="en-US" sz="1400" dirty="0">
                <a:solidFill>
                  <a:srgbClr val="002060"/>
                </a:solidFill>
              </a:rPr>
              <a:t>)</a:t>
            </a:r>
            <a:endParaRPr lang="en-US" sz="1400" dirty="0" smtClean="0">
              <a:solidFill>
                <a:srgbClr val="002060"/>
              </a:solidFill>
            </a:endParaRPr>
          </a:p>
          <a:p>
            <a:endParaRPr lang="en-US" sz="1050" dirty="0">
              <a:solidFill>
                <a:srgbClr val="002060"/>
              </a:solidFill>
            </a:endParaRPr>
          </a:p>
          <a:p>
            <a:pPr marL="342900" indent="-342900">
              <a:buFont typeface="Arial" panose="020B0604020202020204" pitchFamily="34" charset="0"/>
              <a:buChar char="•"/>
            </a:pPr>
            <a:r>
              <a:rPr lang="en-US" dirty="0">
                <a:solidFill>
                  <a:srgbClr val="002060"/>
                </a:solidFill>
              </a:rPr>
              <a:t>Studio Music </a:t>
            </a:r>
            <a:r>
              <a:rPr lang="en-US" dirty="0" smtClean="0">
                <a:solidFill>
                  <a:srgbClr val="002060"/>
                </a:solidFill>
              </a:rPr>
              <a:t>Production</a:t>
            </a:r>
          </a:p>
          <a:p>
            <a:endParaRPr lang="en-US" sz="1050" dirty="0" smtClean="0">
              <a:solidFill>
                <a:srgbClr val="002060"/>
              </a:solidFill>
            </a:endParaRPr>
          </a:p>
          <a:p>
            <a:pPr marL="342900" indent="-342900">
              <a:buFont typeface="Arial" panose="020B0604020202020204" pitchFamily="34" charset="0"/>
              <a:buChar char="•"/>
            </a:pPr>
            <a:r>
              <a:rPr lang="en-US" dirty="0">
                <a:solidFill>
                  <a:srgbClr val="002060"/>
                </a:solidFill>
              </a:rPr>
              <a:t>College Personal </a:t>
            </a:r>
            <a:r>
              <a:rPr lang="en-US" dirty="0" smtClean="0">
                <a:solidFill>
                  <a:srgbClr val="002060"/>
                </a:solidFill>
              </a:rPr>
              <a:t>Finance</a:t>
            </a:r>
          </a:p>
          <a:p>
            <a:pPr marL="342900" indent="-342900">
              <a:buFont typeface="Arial" panose="020B0604020202020204" pitchFamily="34" charset="0"/>
              <a:buChar char="•"/>
            </a:pPr>
            <a:endParaRPr lang="en-US" sz="1050" dirty="0" smtClean="0">
              <a:solidFill>
                <a:srgbClr val="002060"/>
              </a:solidFill>
            </a:endParaRPr>
          </a:p>
          <a:p>
            <a:pPr marL="342900" indent="-342900">
              <a:buFont typeface="Arial" panose="020B0604020202020204" pitchFamily="34" charset="0"/>
              <a:buChar char="•"/>
            </a:pPr>
            <a:r>
              <a:rPr lang="en-US" dirty="0" smtClean="0">
                <a:solidFill>
                  <a:srgbClr val="002060"/>
                </a:solidFill>
              </a:rPr>
              <a:t>Journalism</a:t>
            </a:r>
          </a:p>
          <a:p>
            <a:pPr marL="342900" indent="-342900">
              <a:buFont typeface="Arial" panose="020B0604020202020204" pitchFamily="34" charset="0"/>
              <a:buChar char="•"/>
            </a:pPr>
            <a:endParaRPr lang="en-US" sz="1050" dirty="0" smtClean="0">
              <a:solidFill>
                <a:srgbClr val="002060"/>
              </a:solidFill>
            </a:endParaRPr>
          </a:p>
          <a:p>
            <a:pPr marL="342900" indent="-342900">
              <a:buFont typeface="Arial" panose="020B0604020202020204" pitchFamily="34" charset="0"/>
              <a:buChar char="•"/>
            </a:pPr>
            <a:r>
              <a:rPr lang="en-US" dirty="0" smtClean="0">
                <a:solidFill>
                  <a:srgbClr val="002060"/>
                </a:solidFill>
              </a:rPr>
              <a:t>History’s Mysteries</a:t>
            </a:r>
          </a:p>
          <a:p>
            <a:pPr marL="342900" indent="-342900">
              <a:buFont typeface="Arial" panose="020B0604020202020204" pitchFamily="34" charset="0"/>
              <a:buChar char="•"/>
            </a:pPr>
            <a:endParaRPr lang="en-US" sz="1050" dirty="0" smtClean="0">
              <a:solidFill>
                <a:srgbClr val="002060"/>
              </a:solidFill>
            </a:endParaRPr>
          </a:p>
          <a:p>
            <a:pPr marL="342900" indent="-342900">
              <a:buFont typeface="Arial" panose="020B0604020202020204" pitchFamily="34" charset="0"/>
              <a:buChar char="•"/>
            </a:pPr>
            <a:r>
              <a:rPr lang="en-US" dirty="0" smtClean="0">
                <a:solidFill>
                  <a:srgbClr val="002060"/>
                </a:solidFill>
              </a:rPr>
              <a:t>Speech</a:t>
            </a:r>
          </a:p>
          <a:p>
            <a:pPr marL="342900" indent="-342900">
              <a:buFont typeface="Arial" panose="020B0604020202020204" pitchFamily="34" charset="0"/>
              <a:buChar char="•"/>
            </a:pPr>
            <a:endParaRPr lang="en-US" sz="1050" dirty="0" smtClean="0">
              <a:solidFill>
                <a:srgbClr val="002060"/>
              </a:solidFill>
            </a:endParaRPr>
          </a:p>
          <a:p>
            <a:pPr marL="342900" indent="-342900">
              <a:buFont typeface="Arial" panose="020B0604020202020204" pitchFamily="34" charset="0"/>
              <a:buChar char="•"/>
            </a:pPr>
            <a:r>
              <a:rPr lang="en-US" dirty="0" smtClean="0">
                <a:solidFill>
                  <a:srgbClr val="002060"/>
                </a:solidFill>
              </a:rPr>
              <a:t>Health &amp; Financial Literacy</a:t>
            </a:r>
          </a:p>
          <a:p>
            <a:pPr marL="342900" indent="-342900">
              <a:buFont typeface="Arial" panose="020B0604020202020204" pitchFamily="34" charset="0"/>
              <a:buChar char="•"/>
            </a:pPr>
            <a:endParaRPr lang="en-US" dirty="0" smtClean="0">
              <a:solidFill>
                <a:srgbClr val="002060"/>
              </a:solidFill>
            </a:endParaRPr>
          </a:p>
          <a:p>
            <a:endParaRPr lang="en-US" sz="1050" dirty="0">
              <a:solidFill>
                <a:srgbClr val="002060"/>
              </a:solidFill>
            </a:endParaRPr>
          </a:p>
          <a:p>
            <a:pPr marL="342900" indent="-342900">
              <a:buFont typeface="Arial" panose="020B0604020202020204" pitchFamily="34" charset="0"/>
              <a:buChar char="•"/>
            </a:pPr>
            <a:endParaRPr lang="en-US" dirty="0">
              <a:solidFill>
                <a:srgbClr val="002060"/>
              </a:solidFill>
            </a:endParaRPr>
          </a:p>
          <a:p>
            <a:endParaRPr lang="en-US" dirty="0"/>
          </a:p>
        </p:txBody>
      </p:sp>
    </p:spTree>
    <p:extLst>
      <p:ext uri="{BB962C8B-B14F-4D97-AF65-F5344CB8AC3E}">
        <p14:creationId xmlns:p14="http://schemas.microsoft.com/office/powerpoint/2010/main" val="1271138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309" y="76200"/>
            <a:ext cx="10157354" cy="1066800"/>
          </a:xfrm>
        </p:spPr>
        <p:txBody>
          <a:bodyPr/>
          <a:lstStyle/>
          <a:p>
            <a:r>
              <a:rPr lang="en-US" dirty="0">
                <a:solidFill>
                  <a:srgbClr val="002060"/>
                </a:solidFill>
              </a:rPr>
              <a:t>World Languages</a:t>
            </a:r>
            <a:endParaRPr lang="en-US" dirty="0"/>
          </a:p>
        </p:txBody>
      </p:sp>
      <p:sp>
        <p:nvSpPr>
          <p:cNvPr id="3" name="Content Placeholder 2"/>
          <p:cNvSpPr>
            <a:spLocks noGrp="1"/>
          </p:cNvSpPr>
          <p:nvPr>
            <p:ph idx="1"/>
          </p:nvPr>
        </p:nvSpPr>
        <p:spPr>
          <a:xfrm>
            <a:off x="1117309" y="1371600"/>
            <a:ext cx="2995903" cy="5156200"/>
          </a:xfrm>
        </p:spPr>
        <p:txBody>
          <a:bodyPr>
            <a:normAutofit fontScale="62500" lnSpcReduction="20000"/>
          </a:bodyPr>
          <a:lstStyle/>
          <a:p>
            <a:pPr>
              <a:buNone/>
            </a:pPr>
            <a:r>
              <a:rPr lang="en-US" sz="3800" dirty="0">
                <a:solidFill>
                  <a:srgbClr val="002060"/>
                </a:solidFill>
              </a:rPr>
              <a:t>Roosevelt</a:t>
            </a:r>
          </a:p>
          <a:p>
            <a:r>
              <a:rPr lang="en-US" sz="3400" dirty="0">
                <a:solidFill>
                  <a:srgbClr val="002060"/>
                </a:solidFill>
              </a:rPr>
              <a:t>French I</a:t>
            </a:r>
          </a:p>
          <a:p>
            <a:r>
              <a:rPr lang="en-US" sz="3400" dirty="0">
                <a:solidFill>
                  <a:srgbClr val="002060"/>
                </a:solidFill>
              </a:rPr>
              <a:t>French II</a:t>
            </a:r>
          </a:p>
          <a:p>
            <a:r>
              <a:rPr lang="en-US" sz="3400" dirty="0">
                <a:solidFill>
                  <a:srgbClr val="002060"/>
                </a:solidFill>
              </a:rPr>
              <a:t>French III</a:t>
            </a:r>
          </a:p>
          <a:p>
            <a:r>
              <a:rPr lang="en-US" sz="3400" dirty="0">
                <a:solidFill>
                  <a:srgbClr val="002060"/>
                </a:solidFill>
              </a:rPr>
              <a:t>Spanish I</a:t>
            </a:r>
          </a:p>
          <a:p>
            <a:r>
              <a:rPr lang="en-US" sz="3400" dirty="0">
                <a:solidFill>
                  <a:srgbClr val="002060"/>
                </a:solidFill>
              </a:rPr>
              <a:t>Spanish II</a:t>
            </a:r>
          </a:p>
          <a:p>
            <a:r>
              <a:rPr lang="en-US" sz="3400" dirty="0">
                <a:solidFill>
                  <a:srgbClr val="002060"/>
                </a:solidFill>
              </a:rPr>
              <a:t>Spanish III</a:t>
            </a:r>
          </a:p>
          <a:p>
            <a:r>
              <a:rPr lang="en-US" sz="3400" dirty="0">
                <a:solidFill>
                  <a:srgbClr val="002060"/>
                </a:solidFill>
              </a:rPr>
              <a:t>AP Spanish IV</a:t>
            </a:r>
          </a:p>
          <a:p>
            <a:r>
              <a:rPr lang="en-US" sz="3400" dirty="0">
                <a:solidFill>
                  <a:srgbClr val="002060"/>
                </a:solidFill>
              </a:rPr>
              <a:t>AP Spanish V</a:t>
            </a:r>
          </a:p>
          <a:p>
            <a:r>
              <a:rPr lang="en-US" sz="3400" dirty="0">
                <a:solidFill>
                  <a:srgbClr val="002060"/>
                </a:solidFill>
              </a:rPr>
              <a:t>Heritage Spanish</a:t>
            </a:r>
          </a:p>
          <a:p>
            <a:endParaRPr lang="en-US" dirty="0"/>
          </a:p>
        </p:txBody>
      </p:sp>
      <p:sp>
        <p:nvSpPr>
          <p:cNvPr id="4" name="TextBox 3"/>
          <p:cNvSpPr txBox="1"/>
          <p:nvPr/>
        </p:nvSpPr>
        <p:spPr>
          <a:xfrm>
            <a:off x="5789612" y="1371600"/>
            <a:ext cx="4876800" cy="4955203"/>
          </a:xfrm>
          <a:prstGeom prst="rect">
            <a:avLst/>
          </a:prstGeom>
          <a:noFill/>
        </p:spPr>
        <p:txBody>
          <a:bodyPr wrap="square" rtlCol="0">
            <a:spAutoFit/>
          </a:bodyPr>
          <a:lstStyle/>
          <a:p>
            <a:pPr>
              <a:buNone/>
              <a:defRPr/>
            </a:pPr>
            <a:r>
              <a:rPr lang="en-US" sz="2800" dirty="0" smtClean="0">
                <a:solidFill>
                  <a:srgbClr val="002060"/>
                </a:solidFill>
              </a:rPr>
              <a:t>Central</a:t>
            </a:r>
            <a:endParaRPr lang="en-US" sz="2800" dirty="0">
              <a:solidFill>
                <a:srgbClr val="002060"/>
              </a:solidFill>
            </a:endParaRPr>
          </a:p>
          <a:p>
            <a:pPr marL="342900" indent="-342900">
              <a:lnSpc>
                <a:spcPct val="150000"/>
              </a:lnSpc>
              <a:buFont typeface="Arial" panose="020B0604020202020204" pitchFamily="34" charset="0"/>
              <a:buChar char="•"/>
              <a:defRPr/>
            </a:pPr>
            <a:r>
              <a:rPr lang="en-US" dirty="0">
                <a:solidFill>
                  <a:srgbClr val="002060"/>
                </a:solidFill>
              </a:rPr>
              <a:t>Upper level French </a:t>
            </a:r>
            <a:r>
              <a:rPr lang="en-US" dirty="0" smtClean="0">
                <a:solidFill>
                  <a:srgbClr val="002060"/>
                </a:solidFill>
              </a:rPr>
              <a:t>(IV+)</a:t>
            </a:r>
          </a:p>
          <a:p>
            <a:pPr marL="342900" indent="-342900">
              <a:lnSpc>
                <a:spcPct val="150000"/>
              </a:lnSpc>
              <a:buFont typeface="Arial" panose="020B0604020202020204" pitchFamily="34" charset="0"/>
              <a:buChar char="•"/>
              <a:defRPr/>
            </a:pPr>
            <a:r>
              <a:rPr lang="en-US" dirty="0" smtClean="0">
                <a:solidFill>
                  <a:srgbClr val="002060"/>
                </a:solidFill>
              </a:rPr>
              <a:t>German</a:t>
            </a:r>
            <a:endParaRPr lang="en-US" dirty="0">
              <a:solidFill>
                <a:srgbClr val="002060"/>
              </a:solidFill>
            </a:endParaRPr>
          </a:p>
          <a:p>
            <a:pPr marL="342900" indent="-342900">
              <a:lnSpc>
                <a:spcPct val="150000"/>
              </a:lnSpc>
              <a:buFont typeface="Arial" panose="020B0604020202020204" pitchFamily="34" charset="0"/>
              <a:buChar char="•"/>
              <a:defRPr/>
            </a:pPr>
            <a:r>
              <a:rPr lang="en-US" dirty="0">
                <a:solidFill>
                  <a:srgbClr val="002060"/>
                </a:solidFill>
              </a:rPr>
              <a:t>Italian</a:t>
            </a:r>
          </a:p>
          <a:p>
            <a:pPr marL="342900" indent="-342900">
              <a:lnSpc>
                <a:spcPct val="150000"/>
              </a:lnSpc>
              <a:buFont typeface="Arial" panose="020B0604020202020204" pitchFamily="34" charset="0"/>
              <a:buChar char="•"/>
              <a:defRPr/>
            </a:pPr>
            <a:r>
              <a:rPr lang="en-US" dirty="0" smtClean="0">
                <a:solidFill>
                  <a:srgbClr val="002060"/>
                </a:solidFill>
              </a:rPr>
              <a:t>Chinese* </a:t>
            </a:r>
            <a:endParaRPr lang="en-US" dirty="0">
              <a:solidFill>
                <a:srgbClr val="002060"/>
              </a:solidFill>
            </a:endParaRPr>
          </a:p>
          <a:p>
            <a:pPr marL="342900" indent="-342900">
              <a:lnSpc>
                <a:spcPct val="150000"/>
              </a:lnSpc>
              <a:buFont typeface="Arial" panose="020B0604020202020204" pitchFamily="34" charset="0"/>
              <a:buChar char="•"/>
              <a:defRPr/>
            </a:pPr>
            <a:r>
              <a:rPr lang="en-US" dirty="0" smtClean="0">
                <a:solidFill>
                  <a:srgbClr val="002060"/>
                </a:solidFill>
              </a:rPr>
              <a:t>Japanese*</a:t>
            </a:r>
          </a:p>
          <a:p>
            <a:pPr marL="342900" indent="-342900">
              <a:lnSpc>
                <a:spcPct val="150000"/>
              </a:lnSpc>
              <a:buFont typeface="Arial" panose="020B0604020202020204" pitchFamily="34" charset="0"/>
              <a:buChar char="•"/>
              <a:defRPr/>
            </a:pPr>
            <a:r>
              <a:rPr lang="en-US" dirty="0" smtClean="0">
                <a:solidFill>
                  <a:srgbClr val="002060"/>
                </a:solidFill>
              </a:rPr>
              <a:t>Arabic*</a:t>
            </a:r>
            <a:endParaRPr lang="en-US" dirty="0">
              <a:solidFill>
                <a:srgbClr val="002060"/>
              </a:solidFill>
            </a:endParaRPr>
          </a:p>
          <a:p>
            <a:pPr>
              <a:defRPr/>
            </a:pPr>
            <a:endParaRPr lang="en-US" dirty="0">
              <a:solidFill>
                <a:srgbClr val="002060"/>
              </a:solidFill>
            </a:endParaRPr>
          </a:p>
          <a:p>
            <a:r>
              <a:rPr lang="en-US" sz="1600" dirty="0" smtClean="0"/>
              <a:t>*Students much be proficient on IA Assessments and passing English with a C or higher to be considered for the course.</a:t>
            </a:r>
            <a:endParaRPr lang="en-US" sz="1600" dirty="0"/>
          </a:p>
        </p:txBody>
      </p:sp>
    </p:spTree>
    <p:extLst>
      <p:ext uri="{BB962C8B-B14F-4D97-AF65-F5344CB8AC3E}">
        <p14:creationId xmlns:p14="http://schemas.microsoft.com/office/powerpoint/2010/main" val="2554791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212" y="-457200"/>
            <a:ext cx="10157354" cy="1397000"/>
          </a:xfrm>
        </p:spPr>
        <p:txBody>
          <a:bodyPr/>
          <a:lstStyle/>
          <a:p>
            <a:r>
              <a:rPr lang="en-US" dirty="0" smtClean="0"/>
              <a:t>Central Campus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98163867"/>
              </p:ext>
            </p:extLst>
          </p:nvPr>
        </p:nvGraphicFramePr>
        <p:xfrm>
          <a:off x="1045379" y="-76200"/>
          <a:ext cx="5791200" cy="7132320"/>
        </p:xfrm>
        <a:graphic>
          <a:graphicData uri="http://schemas.openxmlformats.org/drawingml/2006/table">
            <a:tbl>
              <a:tblPr/>
              <a:tblGrid>
                <a:gridCol w="5791200"/>
              </a:tblGrid>
              <a:tr h="421266">
                <a:tc>
                  <a:txBody>
                    <a:bodyPr/>
                    <a:lstStyle/>
                    <a:p>
                      <a:endParaRPr lang="en-US" dirty="0"/>
                    </a:p>
                  </a:txBody>
                  <a:tcPr anchor="ctr">
                    <a:lnL>
                      <a:noFill/>
                    </a:lnL>
                    <a:lnR>
                      <a:noFill/>
                    </a:lnR>
                    <a:lnT>
                      <a:noFill/>
                    </a:lnT>
                    <a:lnB>
                      <a:noFill/>
                    </a:lnB>
                  </a:tcPr>
                </a:tc>
              </a:tr>
              <a:tr h="421266">
                <a:tc>
                  <a:txBody>
                    <a:bodyPr/>
                    <a:lstStyle/>
                    <a:p>
                      <a:endParaRPr lang="en-US" dirty="0" smtClean="0"/>
                    </a:p>
                  </a:txBody>
                  <a:tcPr anchor="ctr">
                    <a:lnL>
                      <a:noFill/>
                    </a:lnL>
                    <a:lnR>
                      <a:noFill/>
                    </a:lnR>
                    <a:lnT>
                      <a:noFill/>
                    </a:lnT>
                    <a:lnB>
                      <a:noFill/>
                    </a:lnB>
                  </a:tcPr>
                </a:tc>
              </a:tr>
              <a:tr h="5476456">
                <a:tc>
                  <a:txBody>
                    <a:bodyPr/>
                    <a:lstStyle/>
                    <a:p>
                      <a:pPr marL="342900" indent="-342900">
                        <a:buFont typeface="Arial" panose="020B0604020202020204" pitchFamily="34" charset="0"/>
                        <a:buChar char="•"/>
                      </a:pPr>
                      <a:r>
                        <a:rPr lang="en-US" dirty="0" smtClean="0"/>
                        <a:t>Broadcasting &amp; Film</a:t>
                      </a:r>
                    </a:p>
                    <a:p>
                      <a:pPr marL="342900" indent="-342900">
                        <a:buFont typeface="Arial" panose="020B0604020202020204" pitchFamily="34" charset="0"/>
                        <a:buChar char="•"/>
                      </a:pPr>
                      <a:r>
                        <a:rPr lang="en-US" dirty="0" smtClean="0"/>
                        <a:t>Commercial</a:t>
                      </a:r>
                      <a:r>
                        <a:rPr lang="en-US" baseline="0" dirty="0" smtClean="0"/>
                        <a:t> Photography </a:t>
                      </a:r>
                    </a:p>
                    <a:p>
                      <a:pPr marL="342900" indent="-342900">
                        <a:buFont typeface="Arial" panose="020B0604020202020204" pitchFamily="34" charset="0"/>
                        <a:buChar char="•"/>
                      </a:pPr>
                      <a:r>
                        <a:rPr lang="en-US" baseline="0" dirty="0" smtClean="0"/>
                        <a:t>Graphic Communications</a:t>
                      </a:r>
                    </a:p>
                    <a:p>
                      <a:pPr marL="342900" indent="-342900">
                        <a:buFont typeface="Arial" panose="020B0604020202020204" pitchFamily="34" charset="0"/>
                        <a:buChar char="•"/>
                      </a:pPr>
                      <a:r>
                        <a:rPr lang="en-US" baseline="0" dirty="0" smtClean="0"/>
                        <a:t>Army JROTC*</a:t>
                      </a:r>
                    </a:p>
                    <a:p>
                      <a:pPr marL="342900" indent="-342900">
                        <a:buFont typeface="Arial" panose="020B0604020202020204" pitchFamily="34" charset="0"/>
                        <a:buChar char="•"/>
                      </a:pPr>
                      <a:r>
                        <a:rPr lang="en-US" baseline="0" dirty="0" smtClean="0"/>
                        <a:t>Early Childhood Careers</a:t>
                      </a:r>
                    </a:p>
                    <a:p>
                      <a:pPr marL="342900" indent="-342900">
                        <a:buFont typeface="Arial" panose="020B0604020202020204" pitchFamily="34" charset="0"/>
                        <a:buChar char="•"/>
                      </a:pPr>
                      <a:r>
                        <a:rPr lang="en-US" baseline="0" dirty="0" smtClean="0"/>
                        <a:t>Teacher Academy</a:t>
                      </a:r>
                    </a:p>
                    <a:p>
                      <a:pPr marL="342900" indent="-342900">
                        <a:buFont typeface="Arial" panose="020B0604020202020204" pitchFamily="34" charset="0"/>
                        <a:buChar char="•"/>
                      </a:pPr>
                      <a:r>
                        <a:rPr lang="en-US" baseline="0" dirty="0" smtClean="0"/>
                        <a:t>Urban Leadership*</a:t>
                      </a:r>
                    </a:p>
                    <a:p>
                      <a:pPr marL="342900" indent="-342900">
                        <a:buFont typeface="Arial" panose="020B0604020202020204" pitchFamily="34" charset="0"/>
                        <a:buChar char="•"/>
                      </a:pPr>
                      <a:r>
                        <a:rPr lang="en-US" baseline="0" dirty="0" smtClean="0"/>
                        <a:t>Animal Science &amp; Horticulture</a:t>
                      </a:r>
                    </a:p>
                    <a:p>
                      <a:pPr marL="342900" indent="-342900">
                        <a:buFont typeface="Arial" panose="020B0604020202020204" pitchFamily="34" charset="0"/>
                        <a:buChar char="•"/>
                      </a:pPr>
                      <a:r>
                        <a:rPr lang="en-US" baseline="0" dirty="0" smtClean="0"/>
                        <a:t>Marine Biology</a:t>
                      </a:r>
                    </a:p>
                    <a:p>
                      <a:pPr marL="342900" indent="-342900">
                        <a:buFont typeface="Arial" panose="020B0604020202020204" pitchFamily="34" charset="0"/>
                        <a:buChar char="•"/>
                      </a:pPr>
                      <a:r>
                        <a:rPr lang="en-US" baseline="0" dirty="0" smtClean="0"/>
                        <a:t>Aquarium Science</a:t>
                      </a:r>
                    </a:p>
                    <a:p>
                      <a:pPr marL="342900" indent="-342900">
                        <a:buFont typeface="Arial" panose="020B0604020202020204" pitchFamily="34" charset="0"/>
                        <a:buChar char="•"/>
                      </a:pPr>
                      <a:r>
                        <a:rPr lang="en-US" baseline="0" dirty="0" smtClean="0"/>
                        <a:t>Energy &amp; Sustainability</a:t>
                      </a:r>
                    </a:p>
                    <a:p>
                      <a:pPr marL="342900" indent="-342900">
                        <a:buFont typeface="Arial" panose="020B0604020202020204" pitchFamily="34" charset="0"/>
                        <a:buChar char="•"/>
                      </a:pPr>
                      <a:r>
                        <a:rPr lang="en-US" baseline="0" dirty="0" smtClean="0"/>
                        <a:t>Advanced Nurse Aide</a:t>
                      </a:r>
                    </a:p>
                    <a:p>
                      <a:pPr marL="342900" indent="-342900">
                        <a:buFont typeface="Arial" panose="020B0604020202020204" pitchFamily="34" charset="0"/>
                        <a:buChar char="•"/>
                      </a:pPr>
                      <a:r>
                        <a:rPr lang="en-US" baseline="0" dirty="0" smtClean="0"/>
                        <a:t>Health Science Specialist </a:t>
                      </a:r>
                    </a:p>
                    <a:p>
                      <a:pPr marL="342900" indent="-342900">
                        <a:buFont typeface="Arial" panose="020B0604020202020204" pitchFamily="34" charset="0"/>
                        <a:buChar char="•"/>
                      </a:pPr>
                      <a:r>
                        <a:rPr lang="en-US" baseline="0" dirty="0" smtClean="0"/>
                        <a:t>Anatomy &amp; Physiology</a:t>
                      </a:r>
                    </a:p>
                    <a:p>
                      <a:pPr marL="342900" indent="-342900">
                        <a:buFont typeface="Arial" panose="020B0604020202020204" pitchFamily="34" charset="0"/>
                        <a:buChar char="•"/>
                      </a:pPr>
                      <a:endParaRPr lang="en-US" baseline="0" dirty="0" smtClean="0"/>
                    </a:p>
                    <a:p>
                      <a:pPr marL="0" indent="0">
                        <a:buFont typeface="Arial" panose="020B0604020202020204" pitchFamily="34" charset="0"/>
                        <a:buNone/>
                      </a:pPr>
                      <a:r>
                        <a:rPr lang="en-US" sz="1800" baseline="0" dirty="0" smtClean="0"/>
                        <a:t>*available to 9</a:t>
                      </a:r>
                      <a:r>
                        <a:rPr lang="en-US" sz="1800" baseline="30000" dirty="0" smtClean="0"/>
                        <a:t>th</a:t>
                      </a:r>
                      <a:r>
                        <a:rPr lang="en-US" sz="1800" baseline="0" dirty="0" smtClean="0"/>
                        <a:t> grade students</a:t>
                      </a:r>
                    </a:p>
                    <a:p>
                      <a:pPr marL="342900" indent="-342900">
                        <a:buFont typeface="Arial" panose="020B0604020202020204" pitchFamily="34" charset="0"/>
                        <a:buChar char="•"/>
                      </a:pPr>
                      <a:endParaRPr lang="en-US" dirty="0"/>
                    </a:p>
                  </a:txBody>
                  <a:tcPr anchor="ctr">
                    <a:lnL>
                      <a:noFill/>
                    </a:lnL>
                    <a:lnR>
                      <a:noFill/>
                    </a:lnR>
                    <a:lnT>
                      <a:noFill/>
                    </a:lnT>
                    <a:lnB>
                      <a:noFill/>
                    </a:lnB>
                  </a:tcPr>
                </a:tc>
              </a:tr>
            </a:tbl>
          </a:graphicData>
        </a:graphic>
      </p:graphicFrame>
      <p:sp>
        <p:nvSpPr>
          <p:cNvPr id="6" name="TextBox 5"/>
          <p:cNvSpPr txBox="1"/>
          <p:nvPr/>
        </p:nvSpPr>
        <p:spPr>
          <a:xfrm>
            <a:off x="6856412" y="381000"/>
            <a:ext cx="4572000" cy="6370975"/>
          </a:xfrm>
          <a:prstGeom prst="rect">
            <a:avLst/>
          </a:prstGeom>
          <a:noFill/>
        </p:spPr>
        <p:txBody>
          <a:bodyPr wrap="square" rtlCol="0">
            <a:spAutoFit/>
          </a:bodyPr>
          <a:lstStyle/>
          <a:p>
            <a:pPr marL="342900" indent="-342900">
              <a:buFont typeface="Arial" panose="020B0604020202020204" pitchFamily="34" charset="0"/>
              <a:buChar char="•"/>
            </a:pPr>
            <a:r>
              <a:rPr lang="en-US" dirty="0" smtClean="0"/>
              <a:t>Automotive Collision</a:t>
            </a:r>
          </a:p>
          <a:p>
            <a:pPr marL="342900" indent="-342900">
              <a:buFont typeface="Arial" panose="020B0604020202020204" pitchFamily="34" charset="0"/>
              <a:buChar char="•"/>
            </a:pPr>
            <a:r>
              <a:rPr lang="en-US" dirty="0" smtClean="0"/>
              <a:t>Automotive Technology</a:t>
            </a:r>
          </a:p>
          <a:p>
            <a:pPr marL="342900" indent="-342900">
              <a:buFont typeface="Arial" panose="020B0604020202020204" pitchFamily="34" charset="0"/>
              <a:buChar char="•"/>
            </a:pPr>
            <a:r>
              <a:rPr lang="en-US" dirty="0" smtClean="0"/>
              <a:t>Home Building</a:t>
            </a:r>
          </a:p>
          <a:p>
            <a:pPr marL="342900" indent="-342900">
              <a:buFont typeface="Arial" panose="020B0604020202020204" pitchFamily="34" charset="0"/>
              <a:buChar char="•"/>
            </a:pPr>
            <a:r>
              <a:rPr lang="en-US" dirty="0" smtClean="0"/>
              <a:t>Painting and Drywall</a:t>
            </a:r>
          </a:p>
          <a:p>
            <a:pPr marL="342900" indent="-342900">
              <a:buFont typeface="Arial" panose="020B0604020202020204" pitchFamily="34" charset="0"/>
              <a:buChar char="•"/>
            </a:pPr>
            <a:r>
              <a:rPr lang="en-US" dirty="0" smtClean="0"/>
              <a:t>CADD</a:t>
            </a:r>
          </a:p>
          <a:p>
            <a:pPr marL="342900" indent="-342900">
              <a:buFont typeface="Arial" panose="020B0604020202020204" pitchFamily="34" charset="0"/>
              <a:buChar char="•"/>
            </a:pPr>
            <a:r>
              <a:rPr lang="en-US" dirty="0" smtClean="0"/>
              <a:t>Engineering, Robotics, &amp; Electronics</a:t>
            </a:r>
          </a:p>
          <a:p>
            <a:pPr marL="342900" indent="-342900">
              <a:buFont typeface="Arial" panose="020B0604020202020204" pitchFamily="34" charset="0"/>
              <a:buChar char="•"/>
            </a:pPr>
            <a:r>
              <a:rPr lang="en-US" dirty="0" smtClean="0"/>
              <a:t>Project Lead the Way</a:t>
            </a:r>
          </a:p>
          <a:p>
            <a:r>
              <a:rPr lang="en-US" dirty="0"/>
              <a:t>	</a:t>
            </a:r>
            <a:r>
              <a:rPr lang="en-US" dirty="0" smtClean="0"/>
              <a:t>-Digital Electronics</a:t>
            </a:r>
          </a:p>
          <a:p>
            <a:r>
              <a:rPr lang="en-US" dirty="0"/>
              <a:t>	</a:t>
            </a:r>
            <a:r>
              <a:rPr lang="en-US" dirty="0" smtClean="0"/>
              <a:t>-Civil Engineering &amp; 	 Architecture</a:t>
            </a:r>
          </a:p>
          <a:p>
            <a:pPr marL="342900" indent="-342900">
              <a:buFont typeface="Arial" panose="020B0604020202020204" pitchFamily="34" charset="0"/>
              <a:buChar char="•"/>
            </a:pPr>
            <a:r>
              <a:rPr lang="en-US" dirty="0" smtClean="0"/>
              <a:t>Computer Technology &amp; Networking</a:t>
            </a:r>
          </a:p>
          <a:p>
            <a:pPr marL="342900" indent="-342900">
              <a:buFont typeface="Arial" panose="020B0604020202020204" pitchFamily="34" charset="0"/>
              <a:buChar char="•"/>
            </a:pPr>
            <a:r>
              <a:rPr lang="en-US" dirty="0" smtClean="0"/>
              <a:t>Mobile Apps</a:t>
            </a:r>
          </a:p>
          <a:p>
            <a:pPr marL="342900" indent="-342900">
              <a:buFont typeface="Arial" panose="020B0604020202020204" pitchFamily="34" charset="0"/>
              <a:buChar char="•"/>
            </a:pPr>
            <a:r>
              <a:rPr lang="en-US" dirty="0" smtClean="0"/>
              <a:t>Culinary Arts</a:t>
            </a:r>
          </a:p>
          <a:p>
            <a:pPr marL="342900" indent="-342900">
              <a:buFont typeface="Arial" panose="020B0604020202020204" pitchFamily="34" charset="0"/>
              <a:buChar char="•"/>
            </a:pPr>
            <a:r>
              <a:rPr lang="en-US" dirty="0" smtClean="0"/>
              <a:t>Fashion Design &amp; Merchandising</a:t>
            </a:r>
            <a:endParaRPr lang="en-US" dirty="0"/>
          </a:p>
        </p:txBody>
      </p:sp>
    </p:spTree>
    <p:extLst>
      <p:ext uri="{BB962C8B-B14F-4D97-AF65-F5344CB8AC3E}">
        <p14:creationId xmlns:p14="http://schemas.microsoft.com/office/powerpoint/2010/main" val="4218017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6812" y="172192"/>
            <a:ext cx="7313295" cy="762000"/>
          </a:xfrm>
        </p:spPr>
        <p:txBody>
          <a:bodyPr/>
          <a:lstStyle/>
          <a:p>
            <a:r>
              <a:rPr lang="en-US" dirty="0" smtClean="0"/>
              <a:t>If you learn </a:t>
            </a:r>
            <a:r>
              <a:rPr lang="en-US" u="sng" dirty="0" smtClean="0"/>
              <a:t>nothing</a:t>
            </a:r>
            <a:r>
              <a:rPr lang="en-US" dirty="0" smtClean="0"/>
              <a:t> else, at least learn this….</a:t>
            </a:r>
            <a:endParaRPr lang="en-US"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t="9392" b="9392"/>
          <a:stretch>
            <a:fillRect/>
          </a:stretch>
        </p:blipFill>
        <p:spPr>
          <a:xfrm>
            <a:off x="2665883" y="1295400"/>
            <a:ext cx="2971800" cy="1807541"/>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2412" y="2779816"/>
            <a:ext cx="3810000" cy="3595584"/>
          </a:xfrm>
          <a:prstGeom prst="rect">
            <a:avLst/>
          </a:prstGeom>
        </p:spPr>
      </p:pic>
    </p:spTree>
    <p:extLst>
      <p:ext uri="{BB962C8B-B14F-4D97-AF65-F5344CB8AC3E}">
        <p14:creationId xmlns:p14="http://schemas.microsoft.com/office/powerpoint/2010/main" val="2187489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Questions</a:t>
            </a:r>
            <a:endParaRPr lang="en-US" dirty="0"/>
          </a:p>
        </p:txBody>
      </p:sp>
      <p:sp>
        <p:nvSpPr>
          <p:cNvPr id="3" name="Content Placeholder 2"/>
          <p:cNvSpPr>
            <a:spLocks noGrp="1"/>
          </p:cNvSpPr>
          <p:nvPr>
            <p:ph idx="1"/>
          </p:nvPr>
        </p:nvSpPr>
        <p:spPr/>
        <p:txBody>
          <a:bodyPr>
            <a:normAutofit fontScale="92500"/>
          </a:bodyPr>
          <a:lstStyle/>
          <a:p>
            <a:r>
              <a:rPr lang="en-US" dirty="0" smtClean="0"/>
              <a:t>What happens if I fail a class?</a:t>
            </a:r>
          </a:p>
          <a:p>
            <a:pPr lvl="1"/>
            <a:r>
              <a:rPr lang="en-US" dirty="0" smtClean="0"/>
              <a:t>If you fail a core class (English, math, science, history) you will need to retake the class in order to earn credit towards graduation.</a:t>
            </a:r>
          </a:p>
          <a:p>
            <a:pPr lvl="1"/>
            <a:r>
              <a:rPr lang="en-US" dirty="0" smtClean="0"/>
              <a:t>If you fail an elective or fine arts class (Intro to Art, Spanish, Woodworking), you may not have to retake that specific class BUT you still need to earn the required credits (7.5 electives, 1.5 fine arts).</a:t>
            </a:r>
          </a:p>
          <a:p>
            <a:r>
              <a:rPr lang="en-US" dirty="0" smtClean="0"/>
              <a:t>Can a student graduate with 24 credits and no PE?</a:t>
            </a:r>
          </a:p>
          <a:p>
            <a:pPr lvl="1"/>
            <a:r>
              <a:rPr lang="en-US" dirty="0" smtClean="0"/>
              <a:t>No, you cannot.  State Law.</a:t>
            </a:r>
          </a:p>
          <a:p>
            <a:r>
              <a:rPr lang="en-US" dirty="0" smtClean="0"/>
              <a:t>What if I have met all of my graduation requirements as a Junior?</a:t>
            </a:r>
          </a:p>
          <a:p>
            <a:pPr lvl="1"/>
            <a:r>
              <a:rPr lang="en-US" dirty="0" smtClean="0"/>
              <a:t>You may be eligible to graduate early. Please see your counselor if you have questions.</a:t>
            </a:r>
          </a:p>
          <a:p>
            <a:endParaRPr lang="en-US" dirty="0" smtClean="0"/>
          </a:p>
          <a:p>
            <a:endParaRPr lang="en-US" dirty="0"/>
          </a:p>
        </p:txBody>
      </p:sp>
    </p:spTree>
    <p:extLst>
      <p:ext uri="{BB962C8B-B14F-4D97-AF65-F5344CB8AC3E}">
        <p14:creationId xmlns:p14="http://schemas.microsoft.com/office/powerpoint/2010/main" val="401596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ircle(in)">
                                      <p:cBhvr>
                                        <p:cTn id="10" dur="20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down)">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circle(in)">
                                      <p:cBhvr>
                                        <p:cTn id="20" dur="20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wipe(down)">
                                      <p:cBhvr>
                                        <p:cTn id="25" dur="500"/>
                                        <p:tgtEl>
                                          <p:spTgt spid="3">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circle(in)">
                                      <p:cBhvr>
                                        <p:cTn id="30"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REMEMBER:</a:t>
            </a:r>
          </a:p>
          <a:p>
            <a:pPr marL="0" indent="0">
              <a:buNone/>
            </a:pPr>
            <a:r>
              <a:rPr lang="en-US" dirty="0"/>
              <a:t>	</a:t>
            </a:r>
            <a:r>
              <a:rPr lang="en-US" dirty="0" smtClean="0"/>
              <a:t>When completing your Course Request Sheet:  </a:t>
            </a:r>
          </a:p>
          <a:p>
            <a:pPr marL="0" indent="0">
              <a:buNone/>
            </a:pPr>
            <a:r>
              <a:rPr lang="en-US" dirty="0"/>
              <a:t>	</a:t>
            </a:r>
            <a:r>
              <a:rPr lang="en-US" dirty="0" smtClean="0"/>
              <a:t>	these are REQUESTS, not a guarantee!</a:t>
            </a:r>
          </a:p>
          <a:p>
            <a:pPr marL="0" indent="0">
              <a:buNone/>
            </a:pPr>
            <a:endParaRPr lang="en-US" dirty="0"/>
          </a:p>
          <a:p>
            <a:pPr marL="0" indent="0">
              <a:buNone/>
            </a:pPr>
            <a:r>
              <a:rPr lang="en-US" sz="3600" dirty="0" smtClean="0"/>
              <a:t>July 1</a:t>
            </a:r>
            <a:r>
              <a:rPr lang="en-US" sz="3600" baseline="30000" dirty="0" smtClean="0"/>
              <a:t>st</a:t>
            </a:r>
            <a:r>
              <a:rPr lang="en-US" sz="3600" dirty="0"/>
              <a:t> </a:t>
            </a:r>
            <a:r>
              <a:rPr lang="en-US" dirty="0" smtClean="0"/>
              <a:t>– schedules will be visible in Infinite Campus.  </a:t>
            </a:r>
          </a:p>
          <a:p>
            <a:pPr marL="0" indent="0">
              <a:buNone/>
            </a:pPr>
            <a:r>
              <a:rPr lang="en-US" sz="2000" dirty="0" smtClean="0"/>
              <a:t>Please Note: adjustments may be made to schedules up until the day before school starts.  Be sure to check your schedule the night before school starts to confirm!</a:t>
            </a:r>
          </a:p>
        </p:txBody>
      </p:sp>
    </p:spTree>
    <p:extLst>
      <p:ext uri="{BB962C8B-B14F-4D97-AF65-F5344CB8AC3E}">
        <p14:creationId xmlns:p14="http://schemas.microsoft.com/office/powerpoint/2010/main" val="1989627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80">
                                          <p:stCondLst>
                                            <p:cond delay="0"/>
                                          </p:stCondLst>
                                        </p:cTn>
                                        <p:tgtEl>
                                          <p:spTgt spid="3">
                                            <p:txEl>
                                              <p:pRg st="1" end="1"/>
                                            </p:txEl>
                                          </p:spTgt>
                                        </p:tgtEl>
                                      </p:cBhvr>
                                    </p:animEffect>
                                    <p:anim calcmode="lin" valueType="num">
                                      <p:cBhvr>
                                        <p:cTn id="2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1" end="1"/>
                                            </p:txEl>
                                          </p:spTgt>
                                        </p:tgtEl>
                                      </p:cBhvr>
                                      <p:to x="100000" y="60000"/>
                                    </p:animScale>
                                    <p:animScale>
                                      <p:cBhvr>
                                        <p:cTn id="32" dur="166" decel="50000">
                                          <p:stCondLst>
                                            <p:cond delay="676"/>
                                          </p:stCondLst>
                                        </p:cTn>
                                        <p:tgtEl>
                                          <p:spTgt spid="3">
                                            <p:txEl>
                                              <p:pRg st="1" end="1"/>
                                            </p:txEl>
                                          </p:spTgt>
                                        </p:tgtEl>
                                      </p:cBhvr>
                                      <p:to x="100000" y="100000"/>
                                    </p:animScale>
                                    <p:animScale>
                                      <p:cBhvr>
                                        <p:cTn id="33" dur="26">
                                          <p:stCondLst>
                                            <p:cond delay="1312"/>
                                          </p:stCondLst>
                                        </p:cTn>
                                        <p:tgtEl>
                                          <p:spTgt spid="3">
                                            <p:txEl>
                                              <p:pRg st="1" end="1"/>
                                            </p:txEl>
                                          </p:spTgt>
                                        </p:tgtEl>
                                      </p:cBhvr>
                                      <p:to x="100000" y="80000"/>
                                    </p:animScale>
                                    <p:animScale>
                                      <p:cBhvr>
                                        <p:cTn id="34" dur="166" decel="50000">
                                          <p:stCondLst>
                                            <p:cond delay="1338"/>
                                          </p:stCondLst>
                                        </p:cTn>
                                        <p:tgtEl>
                                          <p:spTgt spid="3">
                                            <p:txEl>
                                              <p:pRg st="1" end="1"/>
                                            </p:txEl>
                                          </p:spTgt>
                                        </p:tgtEl>
                                      </p:cBhvr>
                                      <p:to x="100000" y="100000"/>
                                    </p:animScale>
                                    <p:animScale>
                                      <p:cBhvr>
                                        <p:cTn id="35" dur="26">
                                          <p:stCondLst>
                                            <p:cond delay="1642"/>
                                          </p:stCondLst>
                                        </p:cTn>
                                        <p:tgtEl>
                                          <p:spTgt spid="3">
                                            <p:txEl>
                                              <p:pRg st="1" end="1"/>
                                            </p:txEl>
                                          </p:spTgt>
                                        </p:tgtEl>
                                      </p:cBhvr>
                                      <p:to x="100000" y="90000"/>
                                    </p:animScale>
                                    <p:animScale>
                                      <p:cBhvr>
                                        <p:cTn id="36" dur="166" decel="50000">
                                          <p:stCondLst>
                                            <p:cond delay="1668"/>
                                          </p:stCondLst>
                                        </p:cTn>
                                        <p:tgtEl>
                                          <p:spTgt spid="3">
                                            <p:txEl>
                                              <p:pRg st="1" end="1"/>
                                            </p:txEl>
                                          </p:spTgt>
                                        </p:tgtEl>
                                      </p:cBhvr>
                                      <p:to x="100000" y="100000"/>
                                    </p:animScale>
                                    <p:animScale>
                                      <p:cBhvr>
                                        <p:cTn id="37" dur="26">
                                          <p:stCondLst>
                                            <p:cond delay="1808"/>
                                          </p:stCondLst>
                                        </p:cTn>
                                        <p:tgtEl>
                                          <p:spTgt spid="3">
                                            <p:txEl>
                                              <p:pRg st="1" end="1"/>
                                            </p:txEl>
                                          </p:spTgt>
                                        </p:tgtEl>
                                      </p:cBhvr>
                                      <p:to x="100000" y="95000"/>
                                    </p:animScale>
                                    <p:animScale>
                                      <p:cBhvr>
                                        <p:cTn id="38" dur="166" decel="50000">
                                          <p:stCondLst>
                                            <p:cond delay="1834"/>
                                          </p:stCondLst>
                                        </p:cTn>
                                        <p:tgtEl>
                                          <p:spTgt spid="3">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Effect transition="in" filter="wipe(down)">
                                      <p:cBhvr>
                                        <p:cTn id="43" dur="580">
                                          <p:stCondLst>
                                            <p:cond delay="0"/>
                                          </p:stCondLst>
                                        </p:cTn>
                                        <p:tgtEl>
                                          <p:spTgt spid="3">
                                            <p:txEl>
                                              <p:pRg st="2" end="2"/>
                                            </p:txEl>
                                          </p:spTgt>
                                        </p:tgtEl>
                                      </p:cBhvr>
                                    </p:animEffect>
                                    <p:anim calcmode="lin" valueType="num">
                                      <p:cBhvr>
                                        <p:cTn id="44"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2" end="2"/>
                                            </p:txEl>
                                          </p:spTgt>
                                        </p:tgtEl>
                                      </p:cBhvr>
                                      <p:to x="100000" y="60000"/>
                                    </p:animScale>
                                    <p:animScale>
                                      <p:cBhvr>
                                        <p:cTn id="50" dur="166" decel="50000">
                                          <p:stCondLst>
                                            <p:cond delay="676"/>
                                          </p:stCondLst>
                                        </p:cTn>
                                        <p:tgtEl>
                                          <p:spTgt spid="3">
                                            <p:txEl>
                                              <p:pRg st="2" end="2"/>
                                            </p:txEl>
                                          </p:spTgt>
                                        </p:tgtEl>
                                      </p:cBhvr>
                                      <p:to x="100000" y="100000"/>
                                    </p:animScale>
                                    <p:animScale>
                                      <p:cBhvr>
                                        <p:cTn id="51" dur="26">
                                          <p:stCondLst>
                                            <p:cond delay="1312"/>
                                          </p:stCondLst>
                                        </p:cTn>
                                        <p:tgtEl>
                                          <p:spTgt spid="3">
                                            <p:txEl>
                                              <p:pRg st="2" end="2"/>
                                            </p:txEl>
                                          </p:spTgt>
                                        </p:tgtEl>
                                      </p:cBhvr>
                                      <p:to x="100000" y="80000"/>
                                    </p:animScale>
                                    <p:animScale>
                                      <p:cBhvr>
                                        <p:cTn id="52" dur="166" decel="50000">
                                          <p:stCondLst>
                                            <p:cond delay="1338"/>
                                          </p:stCondLst>
                                        </p:cTn>
                                        <p:tgtEl>
                                          <p:spTgt spid="3">
                                            <p:txEl>
                                              <p:pRg st="2" end="2"/>
                                            </p:txEl>
                                          </p:spTgt>
                                        </p:tgtEl>
                                      </p:cBhvr>
                                      <p:to x="100000" y="100000"/>
                                    </p:animScale>
                                    <p:animScale>
                                      <p:cBhvr>
                                        <p:cTn id="53" dur="26">
                                          <p:stCondLst>
                                            <p:cond delay="1642"/>
                                          </p:stCondLst>
                                        </p:cTn>
                                        <p:tgtEl>
                                          <p:spTgt spid="3">
                                            <p:txEl>
                                              <p:pRg st="2" end="2"/>
                                            </p:txEl>
                                          </p:spTgt>
                                        </p:tgtEl>
                                      </p:cBhvr>
                                      <p:to x="100000" y="90000"/>
                                    </p:animScale>
                                    <p:animScale>
                                      <p:cBhvr>
                                        <p:cTn id="54" dur="166" decel="50000">
                                          <p:stCondLst>
                                            <p:cond delay="1668"/>
                                          </p:stCondLst>
                                        </p:cTn>
                                        <p:tgtEl>
                                          <p:spTgt spid="3">
                                            <p:txEl>
                                              <p:pRg st="2" end="2"/>
                                            </p:txEl>
                                          </p:spTgt>
                                        </p:tgtEl>
                                      </p:cBhvr>
                                      <p:to x="100000" y="100000"/>
                                    </p:animScale>
                                    <p:animScale>
                                      <p:cBhvr>
                                        <p:cTn id="55" dur="26">
                                          <p:stCondLst>
                                            <p:cond delay="1808"/>
                                          </p:stCondLst>
                                        </p:cTn>
                                        <p:tgtEl>
                                          <p:spTgt spid="3">
                                            <p:txEl>
                                              <p:pRg st="2" end="2"/>
                                            </p:txEl>
                                          </p:spTgt>
                                        </p:tgtEl>
                                      </p:cBhvr>
                                      <p:to x="100000" y="95000"/>
                                    </p:animScale>
                                    <p:animScale>
                                      <p:cBhvr>
                                        <p:cTn id="56" dur="166" decel="50000">
                                          <p:stCondLst>
                                            <p:cond delay="1834"/>
                                          </p:stCondLst>
                                        </p:cTn>
                                        <p:tgtEl>
                                          <p:spTgt spid="3">
                                            <p:txEl>
                                              <p:pRg st="2" end="2"/>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nodeType="clickEffect">
                                  <p:stCondLst>
                                    <p:cond delay="0"/>
                                  </p:stCondLst>
                                  <p:childTnLst>
                                    <p:set>
                                      <p:cBhvr>
                                        <p:cTn id="60" dur="1" fill="hold">
                                          <p:stCondLst>
                                            <p:cond delay="0"/>
                                          </p:stCondLst>
                                        </p:cTn>
                                        <p:tgtEl>
                                          <p:spTgt spid="3">
                                            <p:txEl>
                                              <p:pRg st="4" end="4"/>
                                            </p:txEl>
                                          </p:spTgt>
                                        </p:tgtEl>
                                        <p:attrNameLst>
                                          <p:attrName>style.visibility</p:attrName>
                                        </p:attrNameLst>
                                      </p:cBhvr>
                                      <p:to>
                                        <p:strVal val="visible"/>
                                      </p:to>
                                    </p:set>
                                    <p:animEffect transition="in" filter="wipe(down)">
                                      <p:cBhvr>
                                        <p:cTn id="61" dur="580">
                                          <p:stCondLst>
                                            <p:cond delay="0"/>
                                          </p:stCondLst>
                                        </p:cTn>
                                        <p:tgtEl>
                                          <p:spTgt spid="3">
                                            <p:txEl>
                                              <p:pRg st="4" end="4"/>
                                            </p:txEl>
                                          </p:spTgt>
                                        </p:tgtEl>
                                      </p:cBhvr>
                                    </p:animEffect>
                                    <p:anim calcmode="lin" valueType="num">
                                      <p:cBhvr>
                                        <p:cTn id="62"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3">
                                            <p:txEl>
                                              <p:pRg st="4" end="4"/>
                                            </p:txEl>
                                          </p:spTgt>
                                        </p:tgtEl>
                                      </p:cBhvr>
                                      <p:to x="100000" y="60000"/>
                                    </p:animScale>
                                    <p:animScale>
                                      <p:cBhvr>
                                        <p:cTn id="68" dur="166" decel="50000">
                                          <p:stCondLst>
                                            <p:cond delay="676"/>
                                          </p:stCondLst>
                                        </p:cTn>
                                        <p:tgtEl>
                                          <p:spTgt spid="3">
                                            <p:txEl>
                                              <p:pRg st="4" end="4"/>
                                            </p:txEl>
                                          </p:spTgt>
                                        </p:tgtEl>
                                      </p:cBhvr>
                                      <p:to x="100000" y="100000"/>
                                    </p:animScale>
                                    <p:animScale>
                                      <p:cBhvr>
                                        <p:cTn id="69" dur="26">
                                          <p:stCondLst>
                                            <p:cond delay="1312"/>
                                          </p:stCondLst>
                                        </p:cTn>
                                        <p:tgtEl>
                                          <p:spTgt spid="3">
                                            <p:txEl>
                                              <p:pRg st="4" end="4"/>
                                            </p:txEl>
                                          </p:spTgt>
                                        </p:tgtEl>
                                      </p:cBhvr>
                                      <p:to x="100000" y="80000"/>
                                    </p:animScale>
                                    <p:animScale>
                                      <p:cBhvr>
                                        <p:cTn id="70" dur="166" decel="50000">
                                          <p:stCondLst>
                                            <p:cond delay="1338"/>
                                          </p:stCondLst>
                                        </p:cTn>
                                        <p:tgtEl>
                                          <p:spTgt spid="3">
                                            <p:txEl>
                                              <p:pRg st="4" end="4"/>
                                            </p:txEl>
                                          </p:spTgt>
                                        </p:tgtEl>
                                      </p:cBhvr>
                                      <p:to x="100000" y="100000"/>
                                    </p:animScale>
                                    <p:animScale>
                                      <p:cBhvr>
                                        <p:cTn id="71" dur="26">
                                          <p:stCondLst>
                                            <p:cond delay="1642"/>
                                          </p:stCondLst>
                                        </p:cTn>
                                        <p:tgtEl>
                                          <p:spTgt spid="3">
                                            <p:txEl>
                                              <p:pRg st="4" end="4"/>
                                            </p:txEl>
                                          </p:spTgt>
                                        </p:tgtEl>
                                      </p:cBhvr>
                                      <p:to x="100000" y="90000"/>
                                    </p:animScale>
                                    <p:animScale>
                                      <p:cBhvr>
                                        <p:cTn id="72" dur="166" decel="50000">
                                          <p:stCondLst>
                                            <p:cond delay="1668"/>
                                          </p:stCondLst>
                                        </p:cTn>
                                        <p:tgtEl>
                                          <p:spTgt spid="3">
                                            <p:txEl>
                                              <p:pRg st="4" end="4"/>
                                            </p:txEl>
                                          </p:spTgt>
                                        </p:tgtEl>
                                      </p:cBhvr>
                                      <p:to x="100000" y="100000"/>
                                    </p:animScale>
                                    <p:animScale>
                                      <p:cBhvr>
                                        <p:cTn id="73" dur="26">
                                          <p:stCondLst>
                                            <p:cond delay="1808"/>
                                          </p:stCondLst>
                                        </p:cTn>
                                        <p:tgtEl>
                                          <p:spTgt spid="3">
                                            <p:txEl>
                                              <p:pRg st="4" end="4"/>
                                            </p:txEl>
                                          </p:spTgt>
                                        </p:tgtEl>
                                      </p:cBhvr>
                                      <p:to x="100000" y="95000"/>
                                    </p:animScale>
                                    <p:animScale>
                                      <p:cBhvr>
                                        <p:cTn id="74" dur="166" decel="50000">
                                          <p:stCondLst>
                                            <p:cond delay="1834"/>
                                          </p:stCondLst>
                                        </p:cTn>
                                        <p:tgtEl>
                                          <p:spTgt spid="3">
                                            <p:txEl>
                                              <p:pRg st="4" end="4"/>
                                            </p:tx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nodeType="clickEffect">
                                  <p:stCondLst>
                                    <p:cond delay="0"/>
                                  </p:stCondLst>
                                  <p:childTnLst>
                                    <p:set>
                                      <p:cBhvr>
                                        <p:cTn id="78" dur="1" fill="hold">
                                          <p:stCondLst>
                                            <p:cond delay="0"/>
                                          </p:stCondLst>
                                        </p:cTn>
                                        <p:tgtEl>
                                          <p:spTgt spid="3">
                                            <p:txEl>
                                              <p:pRg st="5" end="5"/>
                                            </p:txEl>
                                          </p:spTgt>
                                        </p:tgtEl>
                                        <p:attrNameLst>
                                          <p:attrName>style.visibility</p:attrName>
                                        </p:attrNameLst>
                                      </p:cBhvr>
                                      <p:to>
                                        <p:strVal val="visible"/>
                                      </p:to>
                                    </p:set>
                                    <p:animEffect transition="in" filter="wipe(down)">
                                      <p:cBhvr>
                                        <p:cTn id="79" dur="580">
                                          <p:stCondLst>
                                            <p:cond delay="0"/>
                                          </p:stCondLst>
                                        </p:cTn>
                                        <p:tgtEl>
                                          <p:spTgt spid="3">
                                            <p:txEl>
                                              <p:pRg st="5" end="5"/>
                                            </p:txEl>
                                          </p:spTgt>
                                        </p:tgtEl>
                                      </p:cBhvr>
                                    </p:animEffect>
                                    <p:anim calcmode="lin" valueType="num">
                                      <p:cBhvr>
                                        <p:cTn id="80"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3">
                                            <p:txEl>
                                              <p:pRg st="5" end="5"/>
                                            </p:txEl>
                                          </p:spTgt>
                                        </p:tgtEl>
                                      </p:cBhvr>
                                      <p:to x="100000" y="60000"/>
                                    </p:animScale>
                                    <p:animScale>
                                      <p:cBhvr>
                                        <p:cTn id="86" dur="166" decel="50000">
                                          <p:stCondLst>
                                            <p:cond delay="676"/>
                                          </p:stCondLst>
                                        </p:cTn>
                                        <p:tgtEl>
                                          <p:spTgt spid="3">
                                            <p:txEl>
                                              <p:pRg st="5" end="5"/>
                                            </p:txEl>
                                          </p:spTgt>
                                        </p:tgtEl>
                                      </p:cBhvr>
                                      <p:to x="100000" y="100000"/>
                                    </p:animScale>
                                    <p:animScale>
                                      <p:cBhvr>
                                        <p:cTn id="87" dur="26">
                                          <p:stCondLst>
                                            <p:cond delay="1312"/>
                                          </p:stCondLst>
                                        </p:cTn>
                                        <p:tgtEl>
                                          <p:spTgt spid="3">
                                            <p:txEl>
                                              <p:pRg st="5" end="5"/>
                                            </p:txEl>
                                          </p:spTgt>
                                        </p:tgtEl>
                                      </p:cBhvr>
                                      <p:to x="100000" y="80000"/>
                                    </p:animScale>
                                    <p:animScale>
                                      <p:cBhvr>
                                        <p:cTn id="88" dur="166" decel="50000">
                                          <p:stCondLst>
                                            <p:cond delay="1338"/>
                                          </p:stCondLst>
                                        </p:cTn>
                                        <p:tgtEl>
                                          <p:spTgt spid="3">
                                            <p:txEl>
                                              <p:pRg st="5" end="5"/>
                                            </p:txEl>
                                          </p:spTgt>
                                        </p:tgtEl>
                                      </p:cBhvr>
                                      <p:to x="100000" y="100000"/>
                                    </p:animScale>
                                    <p:animScale>
                                      <p:cBhvr>
                                        <p:cTn id="89" dur="26">
                                          <p:stCondLst>
                                            <p:cond delay="1642"/>
                                          </p:stCondLst>
                                        </p:cTn>
                                        <p:tgtEl>
                                          <p:spTgt spid="3">
                                            <p:txEl>
                                              <p:pRg st="5" end="5"/>
                                            </p:txEl>
                                          </p:spTgt>
                                        </p:tgtEl>
                                      </p:cBhvr>
                                      <p:to x="100000" y="90000"/>
                                    </p:animScale>
                                    <p:animScale>
                                      <p:cBhvr>
                                        <p:cTn id="90" dur="166" decel="50000">
                                          <p:stCondLst>
                                            <p:cond delay="1668"/>
                                          </p:stCondLst>
                                        </p:cTn>
                                        <p:tgtEl>
                                          <p:spTgt spid="3">
                                            <p:txEl>
                                              <p:pRg st="5" end="5"/>
                                            </p:txEl>
                                          </p:spTgt>
                                        </p:tgtEl>
                                      </p:cBhvr>
                                      <p:to x="100000" y="100000"/>
                                    </p:animScale>
                                    <p:animScale>
                                      <p:cBhvr>
                                        <p:cTn id="91" dur="26">
                                          <p:stCondLst>
                                            <p:cond delay="1808"/>
                                          </p:stCondLst>
                                        </p:cTn>
                                        <p:tgtEl>
                                          <p:spTgt spid="3">
                                            <p:txEl>
                                              <p:pRg st="5" end="5"/>
                                            </p:txEl>
                                          </p:spTgt>
                                        </p:tgtEl>
                                      </p:cBhvr>
                                      <p:to x="100000" y="95000"/>
                                    </p:animScale>
                                    <p:animScale>
                                      <p:cBhvr>
                                        <p:cTn id="92" dur="166" decel="50000">
                                          <p:stCondLst>
                                            <p:cond delay="1834"/>
                                          </p:stCondLst>
                                        </p:cTn>
                                        <p:tgtEl>
                                          <p:spTgt spid="3">
                                            <p:txEl>
                                              <p:pRg st="5" end="5"/>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Freshman Orientation	</a:t>
            </a:r>
            <a:endParaRPr lang="en-US" dirty="0"/>
          </a:p>
        </p:txBody>
      </p:sp>
      <p:sp>
        <p:nvSpPr>
          <p:cNvPr id="3" name="Content Placeholder 2"/>
          <p:cNvSpPr>
            <a:spLocks noGrp="1"/>
          </p:cNvSpPr>
          <p:nvPr>
            <p:ph idx="1"/>
          </p:nvPr>
        </p:nvSpPr>
        <p:spPr/>
        <p:txBody>
          <a:bodyPr/>
          <a:lstStyle/>
          <a:p>
            <a:r>
              <a:rPr lang="en-US" dirty="0" smtClean="0"/>
              <a:t>August 1</a:t>
            </a:r>
            <a:r>
              <a:rPr lang="en-US" baseline="30000" dirty="0" smtClean="0"/>
              <a:t>st</a:t>
            </a:r>
            <a:r>
              <a:rPr lang="en-US" dirty="0" smtClean="0"/>
              <a:t> &amp; 2</a:t>
            </a:r>
            <a:r>
              <a:rPr lang="en-US" baseline="30000" dirty="0" smtClean="0"/>
              <a:t>nd</a:t>
            </a:r>
            <a:r>
              <a:rPr lang="en-US" dirty="0" smtClean="0"/>
              <a:t>, 2016</a:t>
            </a:r>
          </a:p>
          <a:p>
            <a:r>
              <a:rPr lang="en-US" dirty="0" smtClean="0"/>
              <a:t>At Roosevelt High School</a:t>
            </a:r>
          </a:p>
          <a:p>
            <a:r>
              <a:rPr lang="en-US" dirty="0" smtClean="0"/>
              <a:t>A mailing will be sent to your address in Infinite Campus.  Please make sure your information is up to date!</a:t>
            </a:r>
          </a:p>
          <a:p>
            <a:endParaRPr lang="en-US" dirty="0"/>
          </a:p>
          <a:p>
            <a:r>
              <a:rPr lang="en-US" dirty="0" smtClean="0"/>
              <a:t>During orientation, your student will get tours of the building, learn more about Roosevelt High School, get their student ID, and connect with their Rider Crew leader!  </a:t>
            </a:r>
          </a:p>
          <a:p>
            <a:r>
              <a:rPr lang="en-US" dirty="0" smtClean="0"/>
              <a:t>See you in August!</a:t>
            </a:r>
            <a:endParaRPr lang="en-US" dirty="0"/>
          </a:p>
        </p:txBody>
      </p:sp>
    </p:spTree>
    <p:extLst>
      <p:ext uri="{BB962C8B-B14F-4D97-AF65-F5344CB8AC3E}">
        <p14:creationId xmlns:p14="http://schemas.microsoft.com/office/powerpoint/2010/main" val="501327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2" y="1752600"/>
            <a:ext cx="11506199" cy="4622800"/>
          </a:xfrm>
        </p:spPr>
        <p:txBody>
          <a:bodyPr>
            <a:normAutofit/>
          </a:bodyPr>
          <a:lstStyle/>
          <a:p>
            <a:r>
              <a:rPr lang="en-US" dirty="0" smtClean="0"/>
              <a:t>Stacey </a:t>
            </a:r>
            <a:r>
              <a:rPr lang="en-US" dirty="0" err="1" smtClean="0"/>
              <a:t>Haylett</a:t>
            </a:r>
            <a:r>
              <a:rPr lang="en-US" dirty="0" smtClean="0"/>
              <a:t> - 9/10</a:t>
            </a:r>
            <a:br>
              <a:rPr lang="en-US" dirty="0" smtClean="0"/>
            </a:br>
            <a:r>
              <a:rPr lang="en-US" dirty="0"/>
              <a:t>	</a:t>
            </a:r>
            <a:r>
              <a:rPr lang="en-US" sz="4000" dirty="0"/>
              <a:t>s</a:t>
            </a:r>
            <a:r>
              <a:rPr lang="en-US" sz="4000" dirty="0" smtClean="0"/>
              <a:t>tacey.haylett@dmschools.org</a:t>
            </a:r>
            <a:r>
              <a:rPr lang="en-US" dirty="0" smtClean="0"/>
              <a:t/>
            </a:r>
            <a:br>
              <a:rPr lang="en-US" dirty="0" smtClean="0"/>
            </a:br>
            <a:r>
              <a:rPr lang="en-US" dirty="0" smtClean="0"/>
              <a:t>Haylie Miller – 9/10</a:t>
            </a:r>
            <a:br>
              <a:rPr lang="en-US" dirty="0" smtClean="0"/>
            </a:br>
            <a:r>
              <a:rPr lang="en-US" dirty="0"/>
              <a:t>	</a:t>
            </a:r>
            <a:r>
              <a:rPr lang="en-US" sz="4000" dirty="0"/>
              <a:t>h</a:t>
            </a:r>
            <a:r>
              <a:rPr lang="en-US" sz="4000" dirty="0" smtClean="0"/>
              <a:t>aylie.miller@dmschools.org</a:t>
            </a:r>
            <a:r>
              <a:rPr lang="en-US" dirty="0" smtClean="0"/>
              <a:t/>
            </a:r>
            <a:br>
              <a:rPr lang="en-US" dirty="0" smtClean="0"/>
            </a:br>
            <a:r>
              <a:rPr lang="en-US" dirty="0" smtClean="0"/>
              <a:t>Ryan Williamson – 11/12</a:t>
            </a:r>
            <a:br>
              <a:rPr lang="en-US" dirty="0" smtClean="0"/>
            </a:br>
            <a:r>
              <a:rPr lang="en-US" dirty="0"/>
              <a:t>	</a:t>
            </a:r>
            <a:r>
              <a:rPr lang="en-US" sz="4000" dirty="0" smtClean="0"/>
              <a:t>ryan.Williamson@dmschools.org</a:t>
            </a:r>
            <a:endParaRPr lang="en-US" sz="4000" dirty="0"/>
          </a:p>
        </p:txBody>
      </p:sp>
      <p:sp>
        <p:nvSpPr>
          <p:cNvPr id="3" name="Text Placeholder 2"/>
          <p:cNvSpPr>
            <a:spLocks noGrp="1"/>
          </p:cNvSpPr>
          <p:nvPr>
            <p:ph type="body" idx="1"/>
          </p:nvPr>
        </p:nvSpPr>
        <p:spPr>
          <a:xfrm>
            <a:off x="455612" y="35417"/>
            <a:ext cx="7008574" cy="1296987"/>
          </a:xfrm>
        </p:spPr>
        <p:txBody>
          <a:bodyPr/>
          <a:lstStyle/>
          <a:p>
            <a:r>
              <a:rPr lang="en-US" dirty="0" smtClean="0"/>
              <a:t>Contact us….	</a:t>
            </a:r>
            <a:endParaRPr lang="en-US" dirty="0"/>
          </a:p>
        </p:txBody>
      </p:sp>
    </p:spTree>
    <p:extLst>
      <p:ext uri="{BB962C8B-B14F-4D97-AF65-F5344CB8AC3E}">
        <p14:creationId xmlns:p14="http://schemas.microsoft.com/office/powerpoint/2010/main" val="165836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counselors are…</a:t>
            </a:r>
            <a:endParaRPr lang="en-US" dirty="0"/>
          </a:p>
        </p:txBody>
      </p:sp>
      <p:sp>
        <p:nvSpPr>
          <p:cNvPr id="3" name="Content Placeholder 2"/>
          <p:cNvSpPr>
            <a:spLocks noGrp="1"/>
          </p:cNvSpPr>
          <p:nvPr>
            <p:ph idx="1"/>
          </p:nvPr>
        </p:nvSpPr>
        <p:spPr>
          <a:xfrm>
            <a:off x="836612" y="1676400"/>
            <a:ext cx="11071517" cy="4470400"/>
          </a:xfrm>
        </p:spPr>
        <p:txBody>
          <a:bodyPr/>
          <a:lstStyle/>
          <a:p>
            <a:r>
              <a:rPr lang="en-US" dirty="0" smtClean="0"/>
              <a:t>Ms. </a:t>
            </a:r>
            <a:r>
              <a:rPr lang="en-US" dirty="0" err="1" smtClean="0"/>
              <a:t>Haylett</a:t>
            </a:r>
            <a:r>
              <a:rPr lang="en-US" dirty="0" smtClean="0"/>
              <a:t> </a:t>
            </a:r>
          </a:p>
          <a:p>
            <a:r>
              <a:rPr lang="en-US" dirty="0" smtClean="0"/>
              <a:t>Ms. Miller</a:t>
            </a:r>
          </a:p>
          <a:p>
            <a:r>
              <a:rPr lang="en-US" dirty="0" smtClean="0"/>
              <a:t>Ms. Fahey</a:t>
            </a:r>
          </a:p>
          <a:p>
            <a:r>
              <a:rPr lang="en-US" dirty="0" smtClean="0"/>
              <a:t>Mr. Williamson</a:t>
            </a:r>
            <a:endParaRPr lang="en-US" dirty="0"/>
          </a:p>
          <a:p>
            <a:pPr marL="0" indent="0">
              <a:buNone/>
            </a:pPr>
            <a:endParaRPr lang="en-US" dirty="0" smtClean="0"/>
          </a:p>
          <a:p>
            <a:pPr marL="0" indent="0">
              <a:buNone/>
            </a:pPr>
            <a:r>
              <a:rPr lang="en-US" dirty="0" smtClean="0"/>
              <a:t>We </a:t>
            </a:r>
            <a:r>
              <a:rPr lang="en-US" dirty="0"/>
              <a:t>are here to help you so stop by and see </a:t>
            </a:r>
            <a:r>
              <a:rPr lang="en-US" dirty="0" smtClean="0"/>
              <a:t>us if you have any questions</a:t>
            </a:r>
            <a:endParaRPr lang="en-US" dirty="0"/>
          </a:p>
        </p:txBody>
      </p:sp>
    </p:spTree>
    <p:extLst>
      <p:ext uri="{BB962C8B-B14F-4D97-AF65-F5344CB8AC3E}">
        <p14:creationId xmlns:p14="http://schemas.microsoft.com/office/powerpoint/2010/main" val="3902615852"/>
      </p:ext>
    </p:extLst>
  </p:cSld>
  <p:clrMapOvr>
    <a:masterClrMapping/>
  </p:clrMapOvr>
  <p:transition spd="med">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What is a credit?</a:t>
            </a:r>
            <a:endParaRPr lang="en-US" dirty="0"/>
          </a:p>
        </p:txBody>
      </p:sp>
      <p:sp>
        <p:nvSpPr>
          <p:cNvPr id="14" name="Content Placeholder 13"/>
          <p:cNvSpPr>
            <a:spLocks noGrp="1"/>
          </p:cNvSpPr>
          <p:nvPr>
            <p:ph idx="1"/>
          </p:nvPr>
        </p:nvSpPr>
        <p:spPr/>
        <p:txBody>
          <a:bodyPr/>
          <a:lstStyle/>
          <a:p>
            <a:r>
              <a:rPr lang="en-US" dirty="0" smtClean="0"/>
              <a:t>A credit is the value that is earned when you PASS a class.</a:t>
            </a:r>
          </a:p>
          <a:p>
            <a:r>
              <a:rPr lang="en-US" dirty="0" smtClean="0"/>
              <a:t>You earn .5 credits per class WHEN you pass.</a:t>
            </a:r>
          </a:p>
          <a:p>
            <a:r>
              <a:rPr lang="en-US" dirty="0" smtClean="0"/>
              <a:t>PASSING = an A, B, C, or D. </a:t>
            </a:r>
          </a:p>
          <a:p>
            <a:r>
              <a:rPr lang="en-US" dirty="0" smtClean="0"/>
              <a:t>PASSING SRG class = 1.5 or higher.</a:t>
            </a:r>
          </a:p>
          <a:p>
            <a:r>
              <a:rPr lang="en-US" dirty="0" smtClean="0"/>
              <a:t>F = 0.0 credits</a:t>
            </a:r>
          </a:p>
        </p:txBody>
      </p:sp>
    </p:spTree>
    <p:extLst>
      <p:ext uri="{BB962C8B-B14F-4D97-AF65-F5344CB8AC3E}">
        <p14:creationId xmlns:p14="http://schemas.microsoft.com/office/powerpoint/2010/main" val="711182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1000"/>
                                        <p:tgtEl>
                                          <p:spTgt spid="14">
                                            <p:txEl>
                                              <p:pRg st="0" end="0"/>
                                            </p:txEl>
                                          </p:spTgt>
                                        </p:tgtEl>
                                      </p:cBhvr>
                                    </p:animEffect>
                                    <p:anim calcmode="lin" valueType="num">
                                      <p:cBhvr>
                                        <p:cTn id="8"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fade">
                                      <p:cBhvr>
                                        <p:cTn id="12" dur="1000"/>
                                        <p:tgtEl>
                                          <p:spTgt spid="14">
                                            <p:txEl>
                                              <p:pRg st="1" end="1"/>
                                            </p:txEl>
                                          </p:spTgt>
                                        </p:tgtEl>
                                      </p:cBhvr>
                                    </p:animEffect>
                                    <p:anim calcmode="lin" valueType="num">
                                      <p:cBhvr>
                                        <p:cTn id="13"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4">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Effect transition="in" filter="fade">
                                      <p:cBhvr>
                                        <p:cTn id="17" dur="1000"/>
                                        <p:tgtEl>
                                          <p:spTgt spid="14">
                                            <p:txEl>
                                              <p:pRg st="2" end="2"/>
                                            </p:txEl>
                                          </p:spTgt>
                                        </p:tgtEl>
                                      </p:cBhvr>
                                    </p:animEffect>
                                    <p:anim calcmode="lin" valueType="num">
                                      <p:cBhvr>
                                        <p:cTn id="18"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14">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4">
                                            <p:txEl>
                                              <p:pRg st="3" end="3"/>
                                            </p:txEl>
                                          </p:spTgt>
                                        </p:tgtEl>
                                        <p:attrNameLst>
                                          <p:attrName>style.visibility</p:attrName>
                                        </p:attrNameLst>
                                      </p:cBhvr>
                                      <p:to>
                                        <p:strVal val="visible"/>
                                      </p:to>
                                    </p:set>
                                    <p:animEffect transition="in" filter="fade">
                                      <p:cBhvr>
                                        <p:cTn id="22" dur="1000"/>
                                        <p:tgtEl>
                                          <p:spTgt spid="14">
                                            <p:txEl>
                                              <p:pRg st="3" end="3"/>
                                            </p:txEl>
                                          </p:spTgt>
                                        </p:tgtEl>
                                      </p:cBhvr>
                                    </p:animEffect>
                                    <p:anim calcmode="lin" valueType="num">
                                      <p:cBhvr>
                                        <p:cTn id="2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14">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4">
                                            <p:txEl>
                                              <p:pRg st="4" end="4"/>
                                            </p:txEl>
                                          </p:spTgt>
                                        </p:tgtEl>
                                        <p:attrNameLst>
                                          <p:attrName>style.visibility</p:attrName>
                                        </p:attrNameLst>
                                      </p:cBhvr>
                                      <p:to>
                                        <p:strVal val="visible"/>
                                      </p:to>
                                    </p:set>
                                    <p:animEffect transition="in" filter="fade">
                                      <p:cBhvr>
                                        <p:cTn id="27" dur="1000"/>
                                        <p:tgtEl>
                                          <p:spTgt spid="14">
                                            <p:txEl>
                                              <p:pRg st="4" end="4"/>
                                            </p:txEl>
                                          </p:spTgt>
                                        </p:tgtEl>
                                      </p:cBhvr>
                                    </p:animEffect>
                                    <p:anim calcmode="lin" valueType="num">
                                      <p:cBhvr>
                                        <p:cTn id="28" dur="1000" fill="hold"/>
                                        <p:tgtEl>
                                          <p:spTgt spid="14">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1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GPA-SRG</a:t>
            </a:r>
            <a:endParaRPr lang="en-US" dirty="0"/>
          </a:p>
        </p:txBody>
      </p:sp>
      <p:sp>
        <p:nvSpPr>
          <p:cNvPr id="3" name="Content Placeholder 2"/>
          <p:cNvSpPr>
            <a:spLocks noGrp="1"/>
          </p:cNvSpPr>
          <p:nvPr>
            <p:ph idx="1"/>
          </p:nvPr>
        </p:nvSpPr>
        <p:spPr/>
        <p:txBody>
          <a:bodyPr>
            <a:normAutofit/>
          </a:bodyPr>
          <a:lstStyle/>
          <a:p>
            <a:r>
              <a:rPr lang="en-US" dirty="0" smtClean="0"/>
              <a:t>Each grade that you earn is worth a numerical value.</a:t>
            </a:r>
          </a:p>
          <a:p>
            <a:r>
              <a:rPr lang="en-US" dirty="0" smtClean="0"/>
              <a:t>Grade Point Average (GPA) is the average of the grades you have earned.</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4164593125"/>
              </p:ext>
            </p:extLst>
          </p:nvPr>
        </p:nvGraphicFramePr>
        <p:xfrm>
          <a:off x="1522412" y="3398108"/>
          <a:ext cx="8125884" cy="2743200"/>
        </p:xfrm>
        <a:graphic>
          <a:graphicData uri="http://schemas.openxmlformats.org/drawingml/2006/table">
            <a:tbl>
              <a:tblPr firstRow="1" bandRow="1">
                <a:tableStyleId>{69012ECD-51FC-41F1-AA8D-1B2483CD663E}</a:tableStyleId>
              </a:tblPr>
              <a:tblGrid>
                <a:gridCol w="2708628"/>
                <a:gridCol w="2708628"/>
                <a:gridCol w="2708628"/>
              </a:tblGrid>
              <a:tr h="370840">
                <a:tc>
                  <a:txBody>
                    <a:bodyPr/>
                    <a:lstStyle/>
                    <a:p>
                      <a:pPr algn="ctr"/>
                      <a:r>
                        <a:rPr lang="en-US" dirty="0" smtClean="0">
                          <a:solidFill>
                            <a:schemeClr val="tx1"/>
                          </a:solidFill>
                        </a:rPr>
                        <a:t>SRG</a:t>
                      </a:r>
                      <a:endParaRPr lang="en-US" dirty="0">
                        <a:solidFill>
                          <a:schemeClr val="tx1"/>
                        </a:solidFill>
                      </a:endParaRPr>
                    </a:p>
                  </a:txBody>
                  <a:tcPr>
                    <a:noFill/>
                  </a:tcPr>
                </a:tc>
                <a:tc>
                  <a:txBody>
                    <a:bodyPr/>
                    <a:lstStyle/>
                    <a:p>
                      <a:pPr algn="ctr"/>
                      <a:r>
                        <a:rPr lang="en-US" dirty="0" smtClean="0">
                          <a:solidFill>
                            <a:schemeClr val="tx1"/>
                          </a:solidFill>
                        </a:rPr>
                        <a:t>Grade</a:t>
                      </a:r>
                      <a:endParaRPr lang="en-US" dirty="0">
                        <a:solidFill>
                          <a:schemeClr val="tx1"/>
                        </a:solidFill>
                      </a:endParaRPr>
                    </a:p>
                  </a:txBody>
                  <a:tcPr>
                    <a:noFill/>
                  </a:tcPr>
                </a:tc>
                <a:tc>
                  <a:txBody>
                    <a:bodyPr/>
                    <a:lstStyle/>
                    <a:p>
                      <a:pPr algn="ctr"/>
                      <a:r>
                        <a:rPr lang="en-US" dirty="0" smtClean="0">
                          <a:solidFill>
                            <a:schemeClr val="tx1"/>
                          </a:solidFill>
                        </a:rPr>
                        <a:t>GPA</a:t>
                      </a:r>
                      <a:endParaRPr lang="en-US" dirty="0">
                        <a:solidFill>
                          <a:schemeClr val="tx1"/>
                        </a:solidFill>
                      </a:endParaRPr>
                    </a:p>
                  </a:txBody>
                  <a:tcPr>
                    <a:noFill/>
                  </a:tcPr>
                </a:tc>
              </a:tr>
              <a:tr h="370840">
                <a:tc>
                  <a:txBody>
                    <a:bodyPr/>
                    <a:lstStyle/>
                    <a:p>
                      <a:pPr algn="ctr"/>
                      <a:r>
                        <a:rPr lang="en-US" dirty="0" smtClean="0"/>
                        <a:t>3.0-4.0</a:t>
                      </a:r>
                      <a:endParaRPr lang="en-US" dirty="0"/>
                    </a:p>
                  </a:txBody>
                  <a:tcPr/>
                </a:tc>
                <a:tc>
                  <a:txBody>
                    <a:bodyPr/>
                    <a:lstStyle/>
                    <a:p>
                      <a:pPr algn="ctr"/>
                      <a:r>
                        <a:rPr lang="en-US" dirty="0" smtClean="0"/>
                        <a:t>A</a:t>
                      </a:r>
                      <a:endParaRPr lang="en-US" dirty="0"/>
                    </a:p>
                  </a:txBody>
                  <a:tcPr/>
                </a:tc>
                <a:tc>
                  <a:txBody>
                    <a:bodyPr/>
                    <a:lstStyle/>
                    <a:p>
                      <a:pPr algn="ctr"/>
                      <a:r>
                        <a:rPr lang="en-US" dirty="0" smtClean="0"/>
                        <a:t>4.0</a:t>
                      </a:r>
                    </a:p>
                  </a:txBody>
                  <a:tcPr/>
                </a:tc>
              </a:tr>
              <a:tr h="370840">
                <a:tc>
                  <a:txBody>
                    <a:bodyPr/>
                    <a:lstStyle/>
                    <a:p>
                      <a:pPr algn="ctr"/>
                      <a:r>
                        <a:rPr lang="en-US" dirty="0" smtClean="0"/>
                        <a:t>2.5-2.99</a:t>
                      </a:r>
                      <a:endParaRPr lang="en-US" dirty="0"/>
                    </a:p>
                  </a:txBody>
                  <a:tcPr/>
                </a:tc>
                <a:tc>
                  <a:txBody>
                    <a:bodyPr/>
                    <a:lstStyle/>
                    <a:p>
                      <a:pPr algn="ctr"/>
                      <a:r>
                        <a:rPr lang="en-US" dirty="0" smtClean="0"/>
                        <a:t>B</a:t>
                      </a:r>
                      <a:endParaRPr lang="en-US" dirty="0"/>
                    </a:p>
                  </a:txBody>
                  <a:tcPr/>
                </a:tc>
                <a:tc>
                  <a:txBody>
                    <a:bodyPr/>
                    <a:lstStyle/>
                    <a:p>
                      <a:pPr algn="ctr"/>
                      <a:r>
                        <a:rPr lang="en-US" dirty="0" smtClean="0"/>
                        <a:t>3.0</a:t>
                      </a:r>
                      <a:endParaRPr lang="en-US" dirty="0"/>
                    </a:p>
                  </a:txBody>
                  <a:tcPr/>
                </a:tc>
              </a:tr>
              <a:tr h="370840">
                <a:tc>
                  <a:txBody>
                    <a:bodyPr/>
                    <a:lstStyle/>
                    <a:p>
                      <a:pPr algn="ctr"/>
                      <a:r>
                        <a:rPr lang="en-US" dirty="0" smtClean="0"/>
                        <a:t>2.0-2.4</a:t>
                      </a:r>
                      <a:endParaRPr lang="en-US" dirty="0"/>
                    </a:p>
                  </a:txBody>
                  <a:tcPr/>
                </a:tc>
                <a:tc>
                  <a:txBody>
                    <a:bodyPr/>
                    <a:lstStyle/>
                    <a:p>
                      <a:pPr algn="ctr"/>
                      <a:r>
                        <a:rPr lang="en-US" dirty="0" smtClean="0"/>
                        <a:t>C</a:t>
                      </a:r>
                      <a:endParaRPr lang="en-US" dirty="0"/>
                    </a:p>
                  </a:txBody>
                  <a:tcPr/>
                </a:tc>
                <a:tc>
                  <a:txBody>
                    <a:bodyPr/>
                    <a:lstStyle/>
                    <a:p>
                      <a:pPr algn="ctr"/>
                      <a:r>
                        <a:rPr lang="en-US" dirty="0" smtClean="0"/>
                        <a:t>2.0</a:t>
                      </a:r>
                      <a:endParaRPr lang="en-US" dirty="0"/>
                    </a:p>
                  </a:txBody>
                  <a:tcPr/>
                </a:tc>
              </a:tr>
              <a:tr h="370840">
                <a:tc>
                  <a:txBody>
                    <a:bodyPr/>
                    <a:lstStyle/>
                    <a:p>
                      <a:pPr algn="ctr"/>
                      <a:r>
                        <a:rPr lang="en-US" dirty="0" smtClean="0"/>
                        <a:t>1.5-1.99</a:t>
                      </a:r>
                      <a:endParaRPr lang="en-US" dirty="0"/>
                    </a:p>
                  </a:txBody>
                  <a:tcPr/>
                </a:tc>
                <a:tc>
                  <a:txBody>
                    <a:bodyPr/>
                    <a:lstStyle/>
                    <a:p>
                      <a:pPr algn="ctr"/>
                      <a:r>
                        <a:rPr lang="en-US" dirty="0" smtClean="0"/>
                        <a:t>D</a:t>
                      </a:r>
                      <a:endParaRPr lang="en-US" dirty="0"/>
                    </a:p>
                  </a:txBody>
                  <a:tcPr/>
                </a:tc>
                <a:tc>
                  <a:txBody>
                    <a:bodyPr/>
                    <a:lstStyle/>
                    <a:p>
                      <a:pPr algn="ctr"/>
                      <a:r>
                        <a:rPr lang="en-US" dirty="0" smtClean="0"/>
                        <a:t>1.0</a:t>
                      </a:r>
                      <a:endParaRPr lang="en-US" dirty="0"/>
                    </a:p>
                  </a:txBody>
                  <a:tcPr/>
                </a:tc>
              </a:tr>
              <a:tr h="370840">
                <a:tc>
                  <a:txBody>
                    <a:bodyPr/>
                    <a:lstStyle/>
                    <a:p>
                      <a:pPr algn="ctr"/>
                      <a:r>
                        <a:rPr lang="en-US" dirty="0" smtClean="0"/>
                        <a:t>0-1.49</a:t>
                      </a:r>
                      <a:endParaRPr lang="en-US" dirty="0"/>
                    </a:p>
                  </a:txBody>
                  <a:tcPr/>
                </a:tc>
                <a:tc>
                  <a:txBody>
                    <a:bodyPr/>
                    <a:lstStyle/>
                    <a:p>
                      <a:pPr algn="ctr"/>
                      <a:r>
                        <a:rPr lang="en-US" dirty="0" smtClean="0"/>
                        <a:t>F</a:t>
                      </a:r>
                      <a:endParaRPr lang="en-US" dirty="0"/>
                    </a:p>
                  </a:txBody>
                  <a:tcPr/>
                </a:tc>
                <a:tc>
                  <a:txBody>
                    <a:bodyPr/>
                    <a:lstStyle/>
                    <a:p>
                      <a:pPr algn="ctr"/>
                      <a:r>
                        <a:rPr lang="en-US" dirty="0" smtClean="0"/>
                        <a:t>0.0</a:t>
                      </a:r>
                      <a:endParaRPr lang="en-US" dirty="0"/>
                    </a:p>
                  </a:txBody>
                  <a:tcPr/>
                </a:tc>
              </a:tr>
            </a:tbl>
          </a:graphicData>
        </a:graphic>
      </p:graphicFrame>
    </p:spTree>
    <p:extLst>
      <p:ext uri="{BB962C8B-B14F-4D97-AF65-F5344CB8AC3E}">
        <p14:creationId xmlns:p14="http://schemas.microsoft.com/office/powerpoint/2010/main" val="2597455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transcript?</a:t>
            </a:r>
            <a:endParaRPr lang="en-US" dirty="0"/>
          </a:p>
        </p:txBody>
      </p:sp>
      <p:sp>
        <p:nvSpPr>
          <p:cNvPr id="3" name="Content Placeholder 2"/>
          <p:cNvSpPr>
            <a:spLocks noGrp="1"/>
          </p:cNvSpPr>
          <p:nvPr>
            <p:ph idx="1"/>
          </p:nvPr>
        </p:nvSpPr>
        <p:spPr/>
        <p:txBody>
          <a:bodyPr/>
          <a:lstStyle/>
          <a:p>
            <a:r>
              <a:rPr lang="en-US" dirty="0" smtClean="0"/>
              <a:t>Official record of your entire high school career.</a:t>
            </a:r>
          </a:p>
          <a:p>
            <a:r>
              <a:rPr lang="en-US" dirty="0" smtClean="0"/>
              <a:t>What is on it?</a:t>
            </a:r>
          </a:p>
          <a:p>
            <a:pPr lvl="1"/>
            <a:r>
              <a:rPr lang="en-US" dirty="0" smtClean="0"/>
              <a:t>Attendance: absences, </a:t>
            </a:r>
            <a:r>
              <a:rPr lang="en-US" dirty="0" err="1" smtClean="0"/>
              <a:t>tardies</a:t>
            </a:r>
            <a:endParaRPr lang="en-US" dirty="0" smtClean="0"/>
          </a:p>
          <a:p>
            <a:pPr lvl="1"/>
            <a:r>
              <a:rPr lang="en-US" dirty="0" smtClean="0"/>
              <a:t>Enrollment: how many schools you attended K-12</a:t>
            </a:r>
          </a:p>
          <a:p>
            <a:pPr lvl="1"/>
            <a:r>
              <a:rPr lang="en-US" dirty="0" smtClean="0"/>
              <a:t>GPA, Class Rank</a:t>
            </a:r>
          </a:p>
          <a:p>
            <a:pPr lvl="1"/>
            <a:r>
              <a:rPr lang="en-US" dirty="0" smtClean="0"/>
              <a:t>Courses Attempted, Grades, Drops</a:t>
            </a:r>
          </a:p>
          <a:p>
            <a:pPr lvl="1"/>
            <a:r>
              <a:rPr lang="en-US" dirty="0" smtClean="0"/>
              <a:t>Test Scores (Iowa Assessments, ACT, PSAT, SAT, </a:t>
            </a:r>
            <a:r>
              <a:rPr lang="en-US" dirty="0" err="1" smtClean="0"/>
              <a:t>etc</a:t>
            </a:r>
            <a:r>
              <a:rPr lang="en-US" dirty="0" smtClean="0"/>
              <a:t>)</a:t>
            </a:r>
            <a:endParaRPr lang="en-US" dirty="0"/>
          </a:p>
        </p:txBody>
      </p:sp>
    </p:spTree>
    <p:extLst>
      <p:ext uri="{BB962C8B-B14F-4D97-AF65-F5344CB8AC3E}">
        <p14:creationId xmlns:p14="http://schemas.microsoft.com/office/powerpoint/2010/main" val="1674602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4792" y="98312"/>
            <a:ext cx="10157354" cy="939800"/>
          </a:xfrm>
        </p:spPr>
        <p:txBody>
          <a:bodyPr/>
          <a:lstStyle/>
          <a:p>
            <a:r>
              <a:rPr lang="en-US" dirty="0" smtClean="0"/>
              <a:t>Sample Transcript…</a:t>
            </a:r>
            <a:endParaRPr lang="en-US" dirty="0"/>
          </a:p>
        </p:txBody>
      </p:sp>
      <p:pic>
        <p:nvPicPr>
          <p:cNvPr id="6" name="Content Placeholder 5" descr="20150911103156804.pdf - Adobe Acrobat Reader DC"/>
          <p:cNvPicPr>
            <a:picLocks noGrp="1" noChangeAspect="1"/>
          </p:cNvPicPr>
          <p:nvPr>
            <p:ph idx="1"/>
          </p:nvPr>
        </p:nvPicPr>
        <p:blipFill rotWithShape="1">
          <a:blip r:embed="rId2">
            <a:extLst>
              <a:ext uri="{28A0092B-C50C-407E-A947-70E740481C1C}">
                <a14:useLocalDpi xmlns:a14="http://schemas.microsoft.com/office/drawing/2010/main" val="0"/>
              </a:ext>
            </a:extLst>
          </a:blip>
          <a:srcRect l="27387" t="22219" r="31520" b="3239"/>
          <a:stretch/>
        </p:blipFill>
        <p:spPr>
          <a:xfrm>
            <a:off x="992859" y="1019577"/>
            <a:ext cx="5939753" cy="5800323"/>
          </a:xfrm>
          <a:prstGeom prst="rect">
            <a:avLst/>
          </a:prstGeom>
          <a:noFill/>
          <a:ln>
            <a:solidFill>
              <a:schemeClr val="accent1"/>
            </a:solidFill>
          </a:ln>
        </p:spPr>
      </p:pic>
      <p:pic>
        <p:nvPicPr>
          <p:cNvPr id="7" name="Picture 6" descr="20150911103156804.pdf - Adobe Acrobat Reader DC"/>
          <p:cNvPicPr>
            <a:picLocks noChangeAspect="1"/>
          </p:cNvPicPr>
          <p:nvPr/>
        </p:nvPicPr>
        <p:blipFill rotWithShape="1">
          <a:blip r:embed="rId3">
            <a:extLst>
              <a:ext uri="{28A0092B-C50C-407E-A947-70E740481C1C}">
                <a14:useLocalDpi xmlns:a14="http://schemas.microsoft.com/office/drawing/2010/main" val="0"/>
              </a:ext>
            </a:extLst>
          </a:blip>
          <a:srcRect l="26255" t="16324" r="44036" b="3163"/>
          <a:stretch/>
        </p:blipFill>
        <p:spPr>
          <a:xfrm>
            <a:off x="7222876" y="304800"/>
            <a:ext cx="3969270" cy="5791200"/>
          </a:xfrm>
          <a:prstGeom prst="rect">
            <a:avLst/>
          </a:prstGeom>
        </p:spPr>
      </p:pic>
      <p:sp>
        <p:nvSpPr>
          <p:cNvPr id="10" name="Rectangle 9"/>
          <p:cNvSpPr/>
          <p:nvPr/>
        </p:nvSpPr>
        <p:spPr>
          <a:xfrm>
            <a:off x="1522412" y="1752600"/>
            <a:ext cx="1600200" cy="3048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88718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309" y="76200"/>
            <a:ext cx="10157354" cy="1143000"/>
          </a:xfrm>
        </p:spPr>
        <p:txBody>
          <a:bodyPr/>
          <a:lstStyle/>
          <a:p>
            <a:pPr algn="ctr"/>
            <a:r>
              <a:rPr lang="en-US" dirty="0" smtClean="0"/>
              <a:t>How do I graduate?</a:t>
            </a:r>
            <a:endParaRPr lang="en-US" dirty="0"/>
          </a:p>
        </p:txBody>
      </p:sp>
      <p:sp>
        <p:nvSpPr>
          <p:cNvPr id="3" name="Text Placeholder 2"/>
          <p:cNvSpPr>
            <a:spLocks noGrp="1"/>
          </p:cNvSpPr>
          <p:nvPr>
            <p:ph type="body" idx="1"/>
          </p:nvPr>
        </p:nvSpPr>
        <p:spPr>
          <a:xfrm>
            <a:off x="1091007" y="1367618"/>
            <a:ext cx="4973041" cy="512064"/>
          </a:xfrm>
        </p:spPr>
        <p:txBody>
          <a:bodyPr/>
          <a:lstStyle/>
          <a:p>
            <a:r>
              <a:rPr lang="en-US" sz="2000" dirty="0" smtClean="0"/>
              <a:t>Total Credits for High Graduation</a:t>
            </a:r>
            <a:endParaRPr lang="en-US" sz="2000" dirty="0"/>
          </a:p>
        </p:txBody>
      </p:sp>
      <p:sp>
        <p:nvSpPr>
          <p:cNvPr id="4" name="Content Placeholder 3"/>
          <p:cNvSpPr>
            <a:spLocks noGrp="1"/>
          </p:cNvSpPr>
          <p:nvPr>
            <p:ph sz="half" idx="2"/>
          </p:nvPr>
        </p:nvSpPr>
        <p:spPr>
          <a:xfrm>
            <a:off x="1086944" y="2028100"/>
            <a:ext cx="4977104" cy="3962400"/>
          </a:xfrm>
        </p:spPr>
        <p:txBody>
          <a:bodyPr>
            <a:normAutofit fontScale="85000" lnSpcReduction="20000"/>
          </a:bodyPr>
          <a:lstStyle/>
          <a:p>
            <a:r>
              <a:rPr lang="en-US" dirty="0" smtClean="0"/>
              <a:t>English = 4.0</a:t>
            </a:r>
          </a:p>
          <a:p>
            <a:r>
              <a:rPr lang="en-US" dirty="0" smtClean="0"/>
              <a:t>Social Science = 3.0</a:t>
            </a:r>
          </a:p>
          <a:p>
            <a:r>
              <a:rPr lang="en-US" dirty="0" smtClean="0"/>
              <a:t>Math = 3.0</a:t>
            </a:r>
          </a:p>
          <a:p>
            <a:r>
              <a:rPr lang="en-US" dirty="0" smtClean="0"/>
              <a:t>Science = 3.0</a:t>
            </a:r>
          </a:p>
          <a:p>
            <a:r>
              <a:rPr lang="en-US" dirty="0" smtClean="0"/>
              <a:t>Fine Arts = 1.5</a:t>
            </a:r>
          </a:p>
          <a:p>
            <a:r>
              <a:rPr lang="en-US" dirty="0" smtClean="0"/>
              <a:t>PE (CPR) = 1.0</a:t>
            </a:r>
          </a:p>
          <a:p>
            <a:r>
              <a:rPr lang="en-US" dirty="0" smtClean="0"/>
              <a:t>Elective = 7.5</a:t>
            </a:r>
          </a:p>
          <a:p>
            <a:r>
              <a:rPr lang="en-US" dirty="0" smtClean="0"/>
              <a:t>21</a:t>
            </a:r>
            <a:r>
              <a:rPr lang="en-US" baseline="30000" dirty="0" smtClean="0"/>
              <a:t>st</a:t>
            </a:r>
            <a:r>
              <a:rPr lang="en-US" dirty="0" smtClean="0"/>
              <a:t> Century Skills</a:t>
            </a:r>
          </a:p>
          <a:p>
            <a:r>
              <a:rPr lang="en-US" dirty="0" smtClean="0"/>
              <a:t>Total Credits Needed = 23</a:t>
            </a:r>
            <a:endParaRPr lang="en-US" dirty="0"/>
          </a:p>
        </p:txBody>
      </p:sp>
      <p:sp>
        <p:nvSpPr>
          <p:cNvPr id="5" name="Text Placeholder 4"/>
          <p:cNvSpPr>
            <a:spLocks noGrp="1"/>
          </p:cNvSpPr>
          <p:nvPr>
            <p:ph type="body" sz="quarter" idx="3"/>
          </p:nvPr>
        </p:nvSpPr>
        <p:spPr>
          <a:xfrm>
            <a:off x="6301622" y="1409603"/>
            <a:ext cx="4973041" cy="512064"/>
          </a:xfrm>
        </p:spPr>
        <p:txBody>
          <a:bodyPr/>
          <a:lstStyle/>
          <a:p>
            <a:r>
              <a:rPr lang="en-US" sz="2000" dirty="0" smtClean="0"/>
              <a:t>Total Credits for College</a:t>
            </a:r>
            <a:endParaRPr lang="en-US" sz="2000" dirty="0"/>
          </a:p>
        </p:txBody>
      </p:sp>
      <p:sp>
        <p:nvSpPr>
          <p:cNvPr id="6" name="Content Placeholder 5"/>
          <p:cNvSpPr>
            <a:spLocks noGrp="1"/>
          </p:cNvSpPr>
          <p:nvPr>
            <p:ph sz="quarter" idx="4"/>
          </p:nvPr>
        </p:nvSpPr>
        <p:spPr>
          <a:xfrm>
            <a:off x="6231468" y="1956678"/>
            <a:ext cx="4977104" cy="3962400"/>
          </a:xfrm>
        </p:spPr>
        <p:txBody>
          <a:bodyPr>
            <a:noAutofit/>
          </a:bodyPr>
          <a:lstStyle/>
          <a:p>
            <a:r>
              <a:rPr lang="en-US" sz="1600" dirty="0" smtClean="0"/>
              <a:t>English = 4.0</a:t>
            </a:r>
          </a:p>
          <a:p>
            <a:r>
              <a:rPr lang="en-US" sz="1600" dirty="0" smtClean="0"/>
              <a:t>Social Science = 3.0</a:t>
            </a:r>
          </a:p>
          <a:p>
            <a:r>
              <a:rPr lang="en-US" sz="1600" dirty="0" smtClean="0"/>
              <a:t>Math = 3.0</a:t>
            </a:r>
          </a:p>
          <a:p>
            <a:r>
              <a:rPr lang="en-US" sz="1600" dirty="0" smtClean="0"/>
              <a:t>Science = 3.0</a:t>
            </a:r>
          </a:p>
          <a:p>
            <a:r>
              <a:rPr lang="en-US" sz="1600" dirty="0" smtClean="0"/>
              <a:t>Fine Arts = 1.0</a:t>
            </a:r>
          </a:p>
          <a:p>
            <a:r>
              <a:rPr lang="en-US" sz="1600" dirty="0" smtClean="0"/>
              <a:t>PE = 1.0</a:t>
            </a:r>
          </a:p>
          <a:p>
            <a:r>
              <a:rPr lang="en-US" sz="1600" dirty="0" smtClean="0"/>
              <a:t>Elective = 7.0</a:t>
            </a:r>
          </a:p>
          <a:p>
            <a:r>
              <a:rPr lang="en-US" sz="1600" dirty="0" smtClean="0"/>
              <a:t>World Language = 2.0</a:t>
            </a:r>
          </a:p>
          <a:p>
            <a:r>
              <a:rPr lang="en-US" sz="1600" dirty="0" smtClean="0"/>
              <a:t>Total Credits Needed = 24.5 </a:t>
            </a:r>
            <a:endParaRPr lang="en-US" sz="1600" dirty="0"/>
          </a:p>
        </p:txBody>
      </p:sp>
    </p:spTree>
    <p:extLst>
      <p:ext uri="{BB962C8B-B14F-4D97-AF65-F5344CB8AC3E}">
        <p14:creationId xmlns:p14="http://schemas.microsoft.com/office/powerpoint/2010/main" val="537933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barn(inVertical)">
                                      <p:cBhvr>
                                        <p:cTn id="10" dur="500"/>
                                        <p:tgtEl>
                                          <p:spTgt spid="4">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barn(inVertical)">
                                      <p:cBhvr>
                                        <p:cTn id="13" dur="500"/>
                                        <p:tgtEl>
                                          <p:spTgt spid="4">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barn(inVertical)">
                                      <p:cBhvr>
                                        <p:cTn id="16" dur="500"/>
                                        <p:tgtEl>
                                          <p:spTgt spid="4">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barn(inVertical)">
                                      <p:cBhvr>
                                        <p:cTn id="19" dur="500"/>
                                        <p:tgtEl>
                                          <p:spTgt spid="4">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barn(inVertical)">
                                      <p:cBhvr>
                                        <p:cTn id="22" dur="500"/>
                                        <p:tgtEl>
                                          <p:spTgt spid="4">
                                            <p:txEl>
                                              <p:pRg st="5" end="5"/>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Effect transition="in" filter="barn(inVertical)">
                                      <p:cBhvr>
                                        <p:cTn id="25" dur="500"/>
                                        <p:tgtEl>
                                          <p:spTgt spid="4">
                                            <p:txEl>
                                              <p:pRg st="6" end="6"/>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4">
                                            <p:txEl>
                                              <p:pRg st="7" end="7"/>
                                            </p:txEl>
                                          </p:spTgt>
                                        </p:tgtEl>
                                        <p:attrNameLst>
                                          <p:attrName>style.visibility</p:attrName>
                                        </p:attrNameLst>
                                      </p:cBhvr>
                                      <p:to>
                                        <p:strVal val="visible"/>
                                      </p:to>
                                    </p:set>
                                    <p:animEffect transition="in" filter="barn(inVertical)">
                                      <p:cBhvr>
                                        <p:cTn id="28" dur="500"/>
                                        <p:tgtEl>
                                          <p:spTgt spid="4">
                                            <p:txEl>
                                              <p:pRg st="7" end="7"/>
                                            </p:txEl>
                                          </p:spTgt>
                                        </p:tgtEl>
                                      </p:cBhvr>
                                    </p:animEffect>
                                  </p:childTnLst>
                                </p:cTn>
                              </p:par>
                              <p:par>
                                <p:cTn id="29" presetID="16" presetClass="entr" presetSubtype="21" fill="hold" nodeType="with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animEffect transition="in" filter="barn(inVertical)">
                                      <p:cBhvr>
                                        <p:cTn id="31" dur="500"/>
                                        <p:tgtEl>
                                          <p:spTgt spid="4">
                                            <p:txEl>
                                              <p:pRg st="8" end="8"/>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6">
                                            <p:txEl>
                                              <p:pRg st="0" end="0"/>
                                            </p:txEl>
                                          </p:spTgt>
                                        </p:tgtEl>
                                        <p:attrNameLst>
                                          <p:attrName>style.visibility</p:attrName>
                                        </p:attrNameLst>
                                      </p:cBhvr>
                                      <p:to>
                                        <p:strVal val="visible"/>
                                      </p:to>
                                    </p:set>
                                    <p:animEffect transition="in" filter="barn(inVertical)">
                                      <p:cBhvr>
                                        <p:cTn id="36" dur="500"/>
                                        <p:tgtEl>
                                          <p:spTgt spid="6">
                                            <p:txEl>
                                              <p:pRg st="0" end="0"/>
                                            </p:txEl>
                                          </p:spTgt>
                                        </p:tgtEl>
                                      </p:cBhvr>
                                    </p:animEffect>
                                  </p:childTnLst>
                                </p:cTn>
                              </p:par>
                              <p:par>
                                <p:cTn id="37" presetID="16" presetClass="entr" presetSubtype="21" fill="hold" nodeType="withEffect">
                                  <p:stCondLst>
                                    <p:cond delay="0"/>
                                  </p:stCondLst>
                                  <p:childTnLst>
                                    <p:set>
                                      <p:cBhvr>
                                        <p:cTn id="38" dur="1" fill="hold">
                                          <p:stCondLst>
                                            <p:cond delay="0"/>
                                          </p:stCondLst>
                                        </p:cTn>
                                        <p:tgtEl>
                                          <p:spTgt spid="6">
                                            <p:txEl>
                                              <p:pRg st="1" end="1"/>
                                            </p:txEl>
                                          </p:spTgt>
                                        </p:tgtEl>
                                        <p:attrNameLst>
                                          <p:attrName>style.visibility</p:attrName>
                                        </p:attrNameLst>
                                      </p:cBhvr>
                                      <p:to>
                                        <p:strVal val="visible"/>
                                      </p:to>
                                    </p:set>
                                    <p:animEffect transition="in" filter="barn(inVertical)">
                                      <p:cBhvr>
                                        <p:cTn id="39" dur="500"/>
                                        <p:tgtEl>
                                          <p:spTgt spid="6">
                                            <p:txEl>
                                              <p:pRg st="1" end="1"/>
                                            </p:txEl>
                                          </p:spTgt>
                                        </p:tgtEl>
                                      </p:cBhvr>
                                    </p:animEffect>
                                  </p:childTnLst>
                                </p:cTn>
                              </p:par>
                              <p:par>
                                <p:cTn id="40" presetID="16" presetClass="entr" presetSubtype="21" fill="hold" nodeType="withEffect">
                                  <p:stCondLst>
                                    <p:cond delay="0"/>
                                  </p:stCondLst>
                                  <p:childTnLst>
                                    <p:set>
                                      <p:cBhvr>
                                        <p:cTn id="41" dur="1" fill="hold">
                                          <p:stCondLst>
                                            <p:cond delay="0"/>
                                          </p:stCondLst>
                                        </p:cTn>
                                        <p:tgtEl>
                                          <p:spTgt spid="6">
                                            <p:txEl>
                                              <p:pRg st="2" end="2"/>
                                            </p:txEl>
                                          </p:spTgt>
                                        </p:tgtEl>
                                        <p:attrNameLst>
                                          <p:attrName>style.visibility</p:attrName>
                                        </p:attrNameLst>
                                      </p:cBhvr>
                                      <p:to>
                                        <p:strVal val="visible"/>
                                      </p:to>
                                    </p:set>
                                    <p:animEffect transition="in" filter="barn(inVertical)">
                                      <p:cBhvr>
                                        <p:cTn id="42" dur="500"/>
                                        <p:tgtEl>
                                          <p:spTgt spid="6">
                                            <p:txEl>
                                              <p:pRg st="2" end="2"/>
                                            </p:txEl>
                                          </p:spTgt>
                                        </p:tgtEl>
                                      </p:cBhvr>
                                    </p:animEffect>
                                  </p:childTnLst>
                                </p:cTn>
                              </p:par>
                              <p:par>
                                <p:cTn id="43" presetID="16" presetClass="entr" presetSubtype="21" fill="hold" nodeType="withEffect">
                                  <p:stCondLst>
                                    <p:cond delay="0"/>
                                  </p:stCondLst>
                                  <p:childTnLst>
                                    <p:set>
                                      <p:cBhvr>
                                        <p:cTn id="44" dur="1" fill="hold">
                                          <p:stCondLst>
                                            <p:cond delay="0"/>
                                          </p:stCondLst>
                                        </p:cTn>
                                        <p:tgtEl>
                                          <p:spTgt spid="6">
                                            <p:txEl>
                                              <p:pRg st="3" end="3"/>
                                            </p:txEl>
                                          </p:spTgt>
                                        </p:tgtEl>
                                        <p:attrNameLst>
                                          <p:attrName>style.visibility</p:attrName>
                                        </p:attrNameLst>
                                      </p:cBhvr>
                                      <p:to>
                                        <p:strVal val="visible"/>
                                      </p:to>
                                    </p:set>
                                    <p:animEffect transition="in" filter="barn(inVertical)">
                                      <p:cBhvr>
                                        <p:cTn id="45" dur="500"/>
                                        <p:tgtEl>
                                          <p:spTgt spid="6">
                                            <p:txEl>
                                              <p:pRg st="3" end="3"/>
                                            </p:txEl>
                                          </p:spTgt>
                                        </p:tgtEl>
                                      </p:cBhvr>
                                    </p:animEffect>
                                  </p:childTnLst>
                                </p:cTn>
                              </p:par>
                              <p:par>
                                <p:cTn id="46" presetID="16" presetClass="entr" presetSubtype="21" fill="hold" nodeType="withEffect">
                                  <p:stCondLst>
                                    <p:cond delay="0"/>
                                  </p:stCondLst>
                                  <p:childTnLst>
                                    <p:set>
                                      <p:cBhvr>
                                        <p:cTn id="47" dur="1" fill="hold">
                                          <p:stCondLst>
                                            <p:cond delay="0"/>
                                          </p:stCondLst>
                                        </p:cTn>
                                        <p:tgtEl>
                                          <p:spTgt spid="6">
                                            <p:txEl>
                                              <p:pRg st="4" end="4"/>
                                            </p:txEl>
                                          </p:spTgt>
                                        </p:tgtEl>
                                        <p:attrNameLst>
                                          <p:attrName>style.visibility</p:attrName>
                                        </p:attrNameLst>
                                      </p:cBhvr>
                                      <p:to>
                                        <p:strVal val="visible"/>
                                      </p:to>
                                    </p:set>
                                    <p:animEffect transition="in" filter="barn(inVertical)">
                                      <p:cBhvr>
                                        <p:cTn id="48" dur="500"/>
                                        <p:tgtEl>
                                          <p:spTgt spid="6">
                                            <p:txEl>
                                              <p:pRg st="4" end="4"/>
                                            </p:txEl>
                                          </p:spTgt>
                                        </p:tgtEl>
                                      </p:cBhvr>
                                    </p:animEffect>
                                  </p:childTnLst>
                                </p:cTn>
                              </p:par>
                              <p:par>
                                <p:cTn id="49" presetID="16" presetClass="entr" presetSubtype="21" fill="hold" nodeType="withEffect">
                                  <p:stCondLst>
                                    <p:cond delay="0"/>
                                  </p:stCondLst>
                                  <p:childTnLst>
                                    <p:set>
                                      <p:cBhvr>
                                        <p:cTn id="50" dur="1" fill="hold">
                                          <p:stCondLst>
                                            <p:cond delay="0"/>
                                          </p:stCondLst>
                                        </p:cTn>
                                        <p:tgtEl>
                                          <p:spTgt spid="6">
                                            <p:txEl>
                                              <p:pRg st="5" end="5"/>
                                            </p:txEl>
                                          </p:spTgt>
                                        </p:tgtEl>
                                        <p:attrNameLst>
                                          <p:attrName>style.visibility</p:attrName>
                                        </p:attrNameLst>
                                      </p:cBhvr>
                                      <p:to>
                                        <p:strVal val="visible"/>
                                      </p:to>
                                    </p:set>
                                    <p:animEffect transition="in" filter="barn(inVertical)">
                                      <p:cBhvr>
                                        <p:cTn id="51" dur="500"/>
                                        <p:tgtEl>
                                          <p:spTgt spid="6">
                                            <p:txEl>
                                              <p:pRg st="5" end="5"/>
                                            </p:txEl>
                                          </p:spTgt>
                                        </p:tgtEl>
                                      </p:cBhvr>
                                    </p:animEffect>
                                  </p:childTnLst>
                                </p:cTn>
                              </p:par>
                              <p:par>
                                <p:cTn id="52" presetID="16" presetClass="entr" presetSubtype="21" fill="hold" nodeType="withEffect">
                                  <p:stCondLst>
                                    <p:cond delay="0"/>
                                  </p:stCondLst>
                                  <p:childTnLst>
                                    <p:set>
                                      <p:cBhvr>
                                        <p:cTn id="53" dur="1" fill="hold">
                                          <p:stCondLst>
                                            <p:cond delay="0"/>
                                          </p:stCondLst>
                                        </p:cTn>
                                        <p:tgtEl>
                                          <p:spTgt spid="6">
                                            <p:txEl>
                                              <p:pRg st="6" end="6"/>
                                            </p:txEl>
                                          </p:spTgt>
                                        </p:tgtEl>
                                        <p:attrNameLst>
                                          <p:attrName>style.visibility</p:attrName>
                                        </p:attrNameLst>
                                      </p:cBhvr>
                                      <p:to>
                                        <p:strVal val="visible"/>
                                      </p:to>
                                    </p:set>
                                    <p:animEffect transition="in" filter="barn(inVertical)">
                                      <p:cBhvr>
                                        <p:cTn id="54" dur="500"/>
                                        <p:tgtEl>
                                          <p:spTgt spid="6">
                                            <p:txEl>
                                              <p:pRg st="6" end="6"/>
                                            </p:txEl>
                                          </p:spTgt>
                                        </p:tgtEl>
                                      </p:cBhvr>
                                    </p:animEffect>
                                  </p:childTnLst>
                                </p:cTn>
                              </p:par>
                              <p:par>
                                <p:cTn id="55" presetID="16" presetClass="entr" presetSubtype="21" fill="hold" nodeType="withEffect">
                                  <p:stCondLst>
                                    <p:cond delay="0"/>
                                  </p:stCondLst>
                                  <p:childTnLst>
                                    <p:set>
                                      <p:cBhvr>
                                        <p:cTn id="56" dur="1" fill="hold">
                                          <p:stCondLst>
                                            <p:cond delay="0"/>
                                          </p:stCondLst>
                                        </p:cTn>
                                        <p:tgtEl>
                                          <p:spTgt spid="6">
                                            <p:txEl>
                                              <p:pRg st="7" end="7"/>
                                            </p:txEl>
                                          </p:spTgt>
                                        </p:tgtEl>
                                        <p:attrNameLst>
                                          <p:attrName>style.visibility</p:attrName>
                                        </p:attrNameLst>
                                      </p:cBhvr>
                                      <p:to>
                                        <p:strVal val="visible"/>
                                      </p:to>
                                    </p:set>
                                    <p:animEffect transition="in" filter="barn(inVertical)">
                                      <p:cBhvr>
                                        <p:cTn id="57" dur="500"/>
                                        <p:tgtEl>
                                          <p:spTgt spid="6">
                                            <p:txEl>
                                              <p:pRg st="7" end="7"/>
                                            </p:txEl>
                                          </p:spTgt>
                                        </p:tgtEl>
                                      </p:cBhvr>
                                    </p:animEffect>
                                  </p:childTnLst>
                                </p:cTn>
                              </p:par>
                              <p:par>
                                <p:cTn id="58" presetID="16" presetClass="entr" presetSubtype="21" fill="hold" nodeType="withEffect">
                                  <p:stCondLst>
                                    <p:cond delay="0"/>
                                  </p:stCondLst>
                                  <p:childTnLst>
                                    <p:set>
                                      <p:cBhvr>
                                        <p:cTn id="59" dur="1" fill="hold">
                                          <p:stCondLst>
                                            <p:cond delay="0"/>
                                          </p:stCondLst>
                                        </p:cTn>
                                        <p:tgtEl>
                                          <p:spTgt spid="6">
                                            <p:txEl>
                                              <p:pRg st="8" end="8"/>
                                            </p:txEl>
                                          </p:spTgt>
                                        </p:tgtEl>
                                        <p:attrNameLst>
                                          <p:attrName>style.visibility</p:attrName>
                                        </p:attrNameLst>
                                      </p:cBhvr>
                                      <p:to>
                                        <p:strVal val="visible"/>
                                      </p:to>
                                    </p:set>
                                    <p:animEffect transition="in" filter="barn(inVertical)">
                                      <p:cBhvr>
                                        <p:cTn id="60" dur="500"/>
                                        <p:tgtEl>
                                          <p:spTgt spid="6">
                                            <p:txEl>
                                              <p:pRg st="8" end="8"/>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3">
                                            <p:txEl>
                                              <p:pRg st="0" end="0"/>
                                            </p:txEl>
                                          </p:spTgt>
                                        </p:tgtEl>
                                        <p:attrNameLst>
                                          <p:attrName>style.visibility</p:attrName>
                                        </p:attrNameLst>
                                      </p:cBhvr>
                                      <p:to>
                                        <p:strVal val="visible"/>
                                      </p:to>
                                    </p:set>
                                    <p:animEffect transition="in" filter="fade">
                                      <p:cBhvr>
                                        <p:cTn id="65" dur="500"/>
                                        <p:tgtEl>
                                          <p:spTgt spid="3">
                                            <p:txEl>
                                              <p:pRg st="0" end="0"/>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5">
                                            <p:txEl>
                                              <p:pRg st="0" end="0"/>
                                            </p:txEl>
                                          </p:spTgt>
                                        </p:tgtEl>
                                        <p:attrNameLst>
                                          <p:attrName>style.visibility</p:attrName>
                                        </p:attrNameLst>
                                      </p:cBhvr>
                                      <p:to>
                                        <p:strVal val="visible"/>
                                      </p:to>
                                    </p:set>
                                    <p:animEffect transition="in" filter="fade">
                                      <p:cBhvr>
                                        <p:cTn id="7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Typical Freshman Core Courses</a:t>
            </a:r>
            <a:endParaRPr lang="en-US" dirty="0"/>
          </a:p>
        </p:txBody>
      </p:sp>
      <p:sp>
        <p:nvSpPr>
          <p:cNvPr id="3" name="Content Placeholder 2"/>
          <p:cNvSpPr>
            <a:spLocks noGrp="1"/>
          </p:cNvSpPr>
          <p:nvPr>
            <p:ph sz="half" idx="1"/>
          </p:nvPr>
        </p:nvSpPr>
        <p:spPr/>
        <p:txBody>
          <a:bodyPr/>
          <a:lstStyle/>
          <a:p>
            <a:pPr marL="0" indent="0">
              <a:buNone/>
            </a:pPr>
            <a:r>
              <a:rPr lang="en-US" u="sng" dirty="0" smtClean="0"/>
              <a:t>Primary Core</a:t>
            </a:r>
          </a:p>
          <a:p>
            <a:r>
              <a:rPr lang="en-US" dirty="0" smtClean="0"/>
              <a:t>English I</a:t>
            </a:r>
          </a:p>
          <a:p>
            <a:r>
              <a:rPr lang="en-US" dirty="0" smtClean="0"/>
              <a:t>20</a:t>
            </a:r>
            <a:r>
              <a:rPr lang="en-US" baseline="30000" dirty="0" smtClean="0"/>
              <a:t>th</a:t>
            </a:r>
            <a:r>
              <a:rPr lang="en-US" dirty="0" smtClean="0"/>
              <a:t> Century World History</a:t>
            </a:r>
          </a:p>
          <a:p>
            <a:r>
              <a:rPr lang="en-US" dirty="0" smtClean="0"/>
              <a:t>Biology</a:t>
            </a:r>
          </a:p>
          <a:p>
            <a:r>
              <a:rPr lang="en-US" dirty="0" smtClean="0"/>
              <a:t>Algebra I</a:t>
            </a:r>
          </a:p>
          <a:p>
            <a:endParaRPr lang="en-US" dirty="0"/>
          </a:p>
        </p:txBody>
      </p:sp>
      <p:sp>
        <p:nvSpPr>
          <p:cNvPr id="4" name="Content Placeholder 3"/>
          <p:cNvSpPr>
            <a:spLocks noGrp="1"/>
          </p:cNvSpPr>
          <p:nvPr>
            <p:ph sz="half" idx="2"/>
          </p:nvPr>
        </p:nvSpPr>
        <p:spPr/>
        <p:txBody>
          <a:bodyPr/>
          <a:lstStyle/>
          <a:p>
            <a:pPr marL="0" indent="0">
              <a:buNone/>
            </a:pPr>
            <a:r>
              <a:rPr lang="en-US" u="sng" dirty="0" smtClean="0"/>
              <a:t>Alternatives</a:t>
            </a:r>
          </a:p>
          <a:p>
            <a:endParaRPr lang="en-US" dirty="0"/>
          </a:p>
          <a:p>
            <a:endParaRPr lang="en-US" dirty="0" smtClean="0"/>
          </a:p>
          <a:p>
            <a:r>
              <a:rPr lang="en-US" dirty="0" smtClean="0"/>
              <a:t>Earth Science/Conceptual Physics</a:t>
            </a:r>
          </a:p>
          <a:p>
            <a:r>
              <a:rPr lang="en-US" dirty="0" smtClean="0"/>
              <a:t>Geometry/Algebra II</a:t>
            </a:r>
            <a:endParaRPr lang="en-US" dirty="0"/>
          </a:p>
        </p:txBody>
      </p:sp>
    </p:spTree>
    <p:extLst>
      <p:ext uri="{BB962C8B-B14F-4D97-AF65-F5344CB8AC3E}">
        <p14:creationId xmlns:p14="http://schemas.microsoft.com/office/powerpoint/2010/main" val="3754442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21</a:t>
            </a:r>
            <a:r>
              <a:rPr lang="en-US" baseline="30000" dirty="0" smtClean="0"/>
              <a:t>st</a:t>
            </a:r>
            <a:r>
              <a:rPr lang="en-US" dirty="0" smtClean="0"/>
              <a:t> Century Skills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Required to graduate. </a:t>
            </a:r>
          </a:p>
          <a:p>
            <a:r>
              <a:rPr lang="en-US" dirty="0" smtClean="0"/>
              <a:t>4 </a:t>
            </a:r>
            <a:r>
              <a:rPr lang="en-US" dirty="0" err="1" smtClean="0"/>
              <a:t>Catagories</a:t>
            </a:r>
            <a:endParaRPr lang="en-US" dirty="0" smtClean="0"/>
          </a:p>
          <a:p>
            <a:pPr lvl="1"/>
            <a:r>
              <a:rPr lang="en-US" sz="1900" dirty="0"/>
              <a:t>Health Literacy</a:t>
            </a:r>
          </a:p>
          <a:p>
            <a:pPr lvl="1"/>
            <a:r>
              <a:rPr lang="en-US" sz="1900" dirty="0"/>
              <a:t>Financial Literacy</a:t>
            </a:r>
          </a:p>
          <a:p>
            <a:pPr lvl="1"/>
            <a:r>
              <a:rPr lang="en-US" sz="1900" dirty="0"/>
              <a:t>Employability</a:t>
            </a:r>
          </a:p>
          <a:p>
            <a:pPr lvl="1"/>
            <a:r>
              <a:rPr lang="en-US" sz="1900" dirty="0" smtClean="0"/>
              <a:t>Technology</a:t>
            </a:r>
            <a:endParaRPr lang="en-US" sz="1900" dirty="0"/>
          </a:p>
          <a:p>
            <a:pPr marL="426645" lvl="1" indent="0">
              <a:buNone/>
            </a:pPr>
            <a:endParaRPr lang="en-US" dirty="0" smtClean="0"/>
          </a:p>
          <a:p>
            <a:pPr marL="426645" lvl="1" indent="0">
              <a:buNone/>
            </a:pPr>
            <a:r>
              <a:rPr lang="en-US" dirty="0" smtClean="0"/>
              <a:t>Many classes count for each of these </a:t>
            </a:r>
            <a:r>
              <a:rPr lang="en-US" dirty="0" err="1" smtClean="0"/>
              <a:t>catagories</a:t>
            </a:r>
            <a:r>
              <a:rPr lang="en-US" dirty="0" smtClean="0"/>
              <a:t>.  In the course catalog, 21</a:t>
            </a:r>
            <a:r>
              <a:rPr lang="en-US" baseline="30000" dirty="0" smtClean="0"/>
              <a:t>st</a:t>
            </a:r>
            <a:r>
              <a:rPr lang="en-US" dirty="0" smtClean="0"/>
              <a:t> Century Skill courses will be identified.  </a:t>
            </a:r>
          </a:p>
          <a:p>
            <a:pPr marL="426645" lvl="1" indent="0">
              <a:buNone/>
            </a:pPr>
            <a:r>
              <a:rPr lang="en-US" dirty="0" smtClean="0"/>
              <a:t>BUS219: </a:t>
            </a:r>
            <a:r>
              <a:rPr lang="en-US" u="sng" dirty="0" smtClean="0"/>
              <a:t>Health and Financial </a:t>
            </a:r>
            <a:r>
              <a:rPr lang="en-US" dirty="0" smtClean="0"/>
              <a:t>Literacy  meets 3 out of 4 and is the </a:t>
            </a:r>
            <a:r>
              <a:rPr lang="en-US" b="1" i="1" dirty="0" smtClean="0"/>
              <a:t>best choice</a:t>
            </a:r>
            <a:r>
              <a:rPr lang="en-US" dirty="0" smtClean="0"/>
              <a:t>.</a:t>
            </a:r>
          </a:p>
          <a:p>
            <a:pPr marL="426645" lvl="1" indent="0">
              <a:buNone/>
            </a:pPr>
            <a:endParaRPr lang="en-US" dirty="0"/>
          </a:p>
          <a:p>
            <a:pPr marL="426645" lvl="1" indent="0">
              <a:buNone/>
            </a:pPr>
            <a:r>
              <a:rPr lang="en-US" dirty="0" smtClean="0"/>
              <a:t>Your counselor will work with you to ensure you have met these requirements over the next four years.</a:t>
            </a:r>
            <a:br>
              <a:rPr lang="en-US" dirty="0" smtClean="0"/>
            </a:br>
            <a:endParaRPr lang="en-US" dirty="0" smtClean="0"/>
          </a:p>
          <a:p>
            <a:pPr marL="426645" lvl="1" indent="0">
              <a:buNone/>
            </a:pPr>
            <a:endParaRPr lang="en-US" dirty="0"/>
          </a:p>
        </p:txBody>
      </p:sp>
    </p:spTree>
    <p:extLst>
      <p:ext uri="{BB962C8B-B14F-4D97-AF65-F5344CB8AC3E}">
        <p14:creationId xmlns:p14="http://schemas.microsoft.com/office/powerpoint/2010/main" val="2978560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0"/>
                                        <p:tgtEl>
                                          <p:spTgt spid="3">
                                            <p:txEl>
                                              <p:pRg st="7" end="7"/>
                                            </p:txEl>
                                          </p:spTgt>
                                        </p:tgtEl>
                                      </p:cBhvr>
                                    </p:animEffect>
                                    <p:anim calcmode="lin" valueType="num">
                                      <p:cBhvr>
                                        <p:cTn id="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8" end="8"/>
                                            </p:txEl>
                                          </p:spTgt>
                                        </p:tgtEl>
                                        <p:attrNameLst>
                                          <p:attrName>style.visibility</p:attrName>
                                        </p:attrNameLst>
                                      </p:cBhvr>
                                      <p:to>
                                        <p:strVal val="visible"/>
                                      </p:to>
                                    </p:set>
                                    <p:animEffect transition="in" filter="fade">
                                      <p:cBhvr>
                                        <p:cTn id="56" dur="1000"/>
                                        <p:tgtEl>
                                          <p:spTgt spid="3">
                                            <p:txEl>
                                              <p:pRg st="8" end="8"/>
                                            </p:txEl>
                                          </p:spTgt>
                                        </p:tgtEl>
                                      </p:cBhvr>
                                    </p:animEffect>
                                    <p:anim calcmode="lin" valueType="num">
                                      <p:cBhvr>
                                        <p:cTn id="57"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3">
                                            <p:txEl>
                                              <p:pRg st="10" end="10"/>
                                            </p:txEl>
                                          </p:spTgt>
                                        </p:tgtEl>
                                        <p:attrNameLst>
                                          <p:attrName>style.visibility</p:attrName>
                                        </p:attrNameLst>
                                      </p:cBhvr>
                                      <p:to>
                                        <p:strVal val="visible"/>
                                      </p:to>
                                    </p:set>
                                    <p:animEffect transition="in" filter="fade">
                                      <p:cBhvr>
                                        <p:cTn id="63" dur="1000"/>
                                        <p:tgtEl>
                                          <p:spTgt spid="3">
                                            <p:txEl>
                                              <p:pRg st="10" end="10"/>
                                            </p:txEl>
                                          </p:spTgt>
                                        </p:tgtEl>
                                      </p:cBhvr>
                                    </p:animEffect>
                                    <p:anim calcmode="lin" valueType="num">
                                      <p:cBhvr>
                                        <p:cTn id="64"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ooks 16x9">
  <a:themeElements>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2.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3.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E1B558C7-619B-49BE-9097-7FCBDADD4EC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Blue bookstack presentation (widescreen)</Template>
  <TotalTime>0</TotalTime>
  <Words>810</Words>
  <Application>Microsoft Office PowerPoint</Application>
  <PresentationFormat>Custom</PresentationFormat>
  <Paragraphs>208</Paragraphs>
  <Slides>18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Century Gothic</vt:lpstr>
      <vt:lpstr>Books 16x9</vt:lpstr>
      <vt:lpstr>What does my academic plan ACTUALLY mean?</vt:lpstr>
      <vt:lpstr>Your counselors are…</vt:lpstr>
      <vt:lpstr>What is a credit?</vt:lpstr>
      <vt:lpstr>GPA-SRG</vt:lpstr>
      <vt:lpstr>What is a transcript?</vt:lpstr>
      <vt:lpstr>Sample Transcript…</vt:lpstr>
      <vt:lpstr>How do I graduate?</vt:lpstr>
      <vt:lpstr>Typical Freshman Core Courses</vt:lpstr>
      <vt:lpstr>21st Century Skills</vt:lpstr>
      <vt:lpstr>Electives for 9th Graders                                     (Year Long Electives) </vt:lpstr>
      <vt:lpstr>Electives for 9th Graders                                    (Semester Long Electives)</vt:lpstr>
      <vt:lpstr>World Languages</vt:lpstr>
      <vt:lpstr>Central Campus</vt:lpstr>
      <vt:lpstr>If you learn nothing else, at least learn this….</vt:lpstr>
      <vt:lpstr>Common Questions</vt:lpstr>
      <vt:lpstr>Questions…</vt:lpstr>
      <vt:lpstr>Freshman Orientation </vt:lpstr>
      <vt:lpstr>Stacey Haylett - 9/10  stacey.haylett@dmschools.org Haylie Miller – 9/10  haylie.miller@dmschools.org Ryan Williamson – 11/12  ryan.Williamson@dmschools.org</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2015-09-11T14:56:51Z</dcterms:created>
  <dcterms:modified xsi:type="dcterms:W3CDTF">2016-06-06T14:02:20Z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TC027879409991</vt:lpwstr>
  </property>
</Properties>
</file>